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7"/>
  </p:notesMasterIdLst>
  <p:sldIdLst>
    <p:sldId id="256" r:id="rId2"/>
    <p:sldId id="258" r:id="rId3"/>
    <p:sldId id="260" r:id="rId4"/>
    <p:sldId id="259" r:id="rId5"/>
    <p:sldId id="261" r:id="rId6"/>
    <p:sldId id="262" r:id="rId7"/>
    <p:sldId id="272" r:id="rId8"/>
    <p:sldId id="273" r:id="rId9"/>
    <p:sldId id="274" r:id="rId10"/>
    <p:sldId id="275" r:id="rId11"/>
    <p:sldId id="277" r:id="rId12"/>
    <p:sldId id="292" r:id="rId13"/>
    <p:sldId id="293" r:id="rId14"/>
    <p:sldId id="289" r:id="rId15"/>
    <p:sldId id="290" r:id="rId16"/>
    <p:sldId id="278" r:id="rId17"/>
    <p:sldId id="279" r:id="rId18"/>
    <p:sldId id="294" r:id="rId19"/>
    <p:sldId id="295" r:id="rId20"/>
    <p:sldId id="268" r:id="rId21"/>
    <p:sldId id="269" r:id="rId22"/>
    <p:sldId id="270" r:id="rId23"/>
    <p:sldId id="276" r:id="rId24"/>
    <p:sldId id="264" r:id="rId25"/>
    <p:sldId id="265" r:id="rId26"/>
    <p:sldId id="267" r:id="rId27"/>
    <p:sldId id="291" r:id="rId28"/>
    <p:sldId id="271" r:id="rId29"/>
    <p:sldId id="281" r:id="rId30"/>
    <p:sldId id="282" r:id="rId31"/>
    <p:sldId id="283" r:id="rId32"/>
    <p:sldId id="284" r:id="rId33"/>
    <p:sldId id="285" r:id="rId34"/>
    <p:sldId id="287" r:id="rId35"/>
    <p:sldId id="28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800000"/>
    <a:srgbClr val="CC3300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29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Лист1!$A$3:$A$5</c:f>
              <c:strCache>
                <c:ptCount val="3"/>
                <c:pt idx="0">
                  <c:v>начальная школа</c:v>
                </c:pt>
                <c:pt idx="1">
                  <c:v>основная школа</c:v>
                </c:pt>
                <c:pt idx="2">
                  <c:v>средняя школа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D0-4648-B0B2-B153871C50D6}"/>
            </c:ext>
          </c:extLst>
        </c:ser>
        <c:ser>
          <c:idx val="1"/>
          <c:order val="1"/>
          <c:tx>
            <c:strRef>
              <c:f>Лист1!$B$2</c:f>
              <c:strCache>
                <c:ptCount val="1"/>
                <c:pt idx="0">
                  <c:v>2017/2018</c:v>
                </c:pt>
              </c:strCache>
            </c:strRef>
          </c:tx>
          <c:cat>
            <c:strRef>
              <c:f>Лист1!$A$3:$A$5</c:f>
              <c:strCache>
                <c:ptCount val="3"/>
                <c:pt idx="0">
                  <c:v>начальная школа</c:v>
                </c:pt>
                <c:pt idx="1">
                  <c:v>основная школа</c:v>
                </c:pt>
                <c:pt idx="2">
                  <c:v>средняя школа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416</c:v>
                </c:pt>
                <c:pt idx="1">
                  <c:v>366</c:v>
                </c:pt>
                <c:pt idx="2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D0-4648-B0B2-B153871C50D6}"/>
            </c:ext>
          </c:extLst>
        </c:ser>
        <c:ser>
          <c:idx val="2"/>
          <c:order val="2"/>
          <c:tx>
            <c:strRef>
              <c:f>Лист1!$C$2</c:f>
              <c:strCache>
                <c:ptCount val="1"/>
                <c:pt idx="0">
                  <c:v>2018/2019</c:v>
                </c:pt>
              </c:strCache>
            </c:strRef>
          </c:tx>
          <c:cat>
            <c:strRef>
              <c:f>Лист1!$A$3:$A$5</c:f>
              <c:strCache>
                <c:ptCount val="3"/>
                <c:pt idx="0">
                  <c:v>начальная школа</c:v>
                </c:pt>
                <c:pt idx="1">
                  <c:v>основная школа</c:v>
                </c:pt>
                <c:pt idx="2">
                  <c:v>средняя школа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491</c:v>
                </c:pt>
                <c:pt idx="1">
                  <c:v>383</c:v>
                </c:pt>
                <c:pt idx="2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ED0-4648-B0B2-B153871C50D6}"/>
            </c:ext>
          </c:extLst>
        </c:ser>
        <c:ser>
          <c:idx val="3"/>
          <c:order val="3"/>
          <c:tx>
            <c:strRef>
              <c:f>Лист1!$D$2</c:f>
              <c:strCache>
                <c:ptCount val="1"/>
                <c:pt idx="0">
                  <c:v>2019/2020</c:v>
                </c:pt>
              </c:strCache>
            </c:strRef>
          </c:tx>
          <c:cat>
            <c:strRef>
              <c:f>Лист1!$A$3:$A$5</c:f>
              <c:strCache>
                <c:ptCount val="3"/>
                <c:pt idx="0">
                  <c:v>начальная школа</c:v>
                </c:pt>
                <c:pt idx="1">
                  <c:v>основная школа</c:v>
                </c:pt>
                <c:pt idx="2">
                  <c:v>средняя школа</c:v>
                </c:pt>
              </c:strCache>
            </c:strRef>
          </c:cat>
          <c:val>
            <c:numRef>
              <c:f>Лист1!$D$3:$D$5</c:f>
              <c:numCache>
                <c:formatCode>General</c:formatCode>
                <c:ptCount val="3"/>
                <c:pt idx="0">
                  <c:v>576</c:v>
                </c:pt>
                <c:pt idx="1">
                  <c:v>411</c:v>
                </c:pt>
                <c:pt idx="2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ED0-4648-B0B2-B153871C50D6}"/>
            </c:ext>
          </c:extLst>
        </c:ser>
        <c:ser>
          <c:idx val="4"/>
          <c:order val="4"/>
          <c:tx>
            <c:strRef>
              <c:f>Лист1!$E$2</c:f>
              <c:strCache>
                <c:ptCount val="1"/>
                <c:pt idx="0">
                  <c:v>2020/2021</c:v>
                </c:pt>
              </c:strCache>
            </c:strRef>
          </c:tx>
          <c:cat>
            <c:strRef>
              <c:f>Лист1!$A$3:$A$5</c:f>
              <c:strCache>
                <c:ptCount val="3"/>
                <c:pt idx="0">
                  <c:v>начальная школа</c:v>
                </c:pt>
                <c:pt idx="1">
                  <c:v>основная школа</c:v>
                </c:pt>
                <c:pt idx="2">
                  <c:v>средняя школа</c:v>
                </c:pt>
              </c:strCache>
            </c:strRef>
          </c:cat>
          <c:val>
            <c:numRef>
              <c:f>Лист1!$E$3:$E$5</c:f>
              <c:numCache>
                <c:formatCode>General</c:formatCode>
                <c:ptCount val="3"/>
                <c:pt idx="0">
                  <c:v>615</c:v>
                </c:pt>
                <c:pt idx="1">
                  <c:v>494</c:v>
                </c:pt>
                <c:pt idx="2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ED0-4648-B0B2-B153871C50D6}"/>
            </c:ext>
          </c:extLst>
        </c:ser>
        <c:axId val="106430464"/>
        <c:axId val="106432000"/>
      </c:barChart>
      <c:catAx>
        <c:axId val="106430464"/>
        <c:scaling>
          <c:orientation val="minMax"/>
        </c:scaling>
        <c:axPos val="b"/>
        <c:numFmt formatCode="General" sourceLinked="0"/>
        <c:tickLblPos val="nextTo"/>
        <c:crossAx val="106432000"/>
        <c:crosses val="autoZero"/>
        <c:auto val="1"/>
        <c:lblAlgn val="ctr"/>
        <c:lblOffset val="100"/>
      </c:catAx>
      <c:valAx>
        <c:axId val="106432000"/>
        <c:scaling>
          <c:orientation val="minMax"/>
        </c:scaling>
        <c:axPos val="l"/>
        <c:majorGridlines/>
        <c:numFmt formatCode="General" sourceLinked="1"/>
        <c:tickLblPos val="nextTo"/>
        <c:crossAx val="106430464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271615284661759E-2"/>
          <c:y val="4.471262351904081E-2"/>
          <c:w val="0.86593601705477852"/>
          <c:h val="0.47672465119284452"/>
        </c:manualLayout>
      </c:layout>
      <c:barChart>
        <c:barDir val="col"/>
        <c:grouping val="clustered"/>
        <c:ser>
          <c:idx val="1"/>
          <c:order val="1"/>
          <c:tx>
            <c:strRef>
              <c:f>Лист1!$B$1</c:f>
            </c:strRef>
          </c:tx>
          <c:cat>
            <c:multiLvlStrRef>
              <c:f>Лист1!$A$2:$A$7</c:f>
            </c:multiLvlStrRef>
          </c:cat>
          <c:val>
            <c:numRef>
              <c:f>Лист1!$B$2:$B$7</c:f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Успешность обучения. Награждение медалями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</c:v>
                </c:pt>
                <c:pt idx="4">
                  <c:v>2019/2020</c:v>
                </c:pt>
                <c:pt idx="5">
                  <c:v>2020/2021</c:v>
                </c:pt>
                <c:pt idx="6">
                  <c:v>2021/2022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8</c:v>
                </c:pt>
                <c:pt idx="6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F8-402D-9E5C-86BC7374C4B0}"/>
            </c:ext>
          </c:extLst>
        </c:ser>
        <c:axId val="107545728"/>
        <c:axId val="107547264"/>
      </c:barChart>
      <c:catAx>
        <c:axId val="107545728"/>
        <c:scaling>
          <c:orientation val="minMax"/>
        </c:scaling>
        <c:axPos val="b"/>
        <c:numFmt formatCode="\О\с\н\о\в\н\о\й" sourceLinked="0"/>
        <c:tickLblPos val="nextTo"/>
        <c:crossAx val="107547264"/>
        <c:crosses val="autoZero"/>
        <c:auto val="1"/>
        <c:lblAlgn val="ctr"/>
        <c:lblOffset val="100"/>
      </c:catAx>
      <c:valAx>
        <c:axId val="107547264"/>
        <c:scaling>
          <c:orientation val="minMax"/>
        </c:scaling>
        <c:axPos val="l"/>
        <c:majorGridlines/>
        <c:numFmt formatCode="General" sourceLinked="1"/>
        <c:tickLblPos val="nextTo"/>
        <c:crossAx val="107545728"/>
        <c:crosses val="autoZero"/>
        <c:crossBetween val="between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clustered"/>
        <c:ser>
          <c:idx val="4"/>
          <c:order val="4"/>
          <c:tx>
            <c:strRef>
              <c:f>Лист1!$B$1</c:f>
            </c:strRef>
          </c:tx>
          <c:cat>
            <c:multiLvlStrRef>
              <c:f>Лист1!$A$2:$A$12</c:f>
            </c:multiLvlStrRef>
          </c:cat>
          <c:val>
            <c:numRef>
              <c:f>Лист1!$B$2:$B$12</c:f>
            </c:numRef>
          </c:val>
        </c:ser>
        <c:ser>
          <c:idx val="5"/>
          <c:order val="5"/>
          <c:tx>
            <c:strRef>
              <c:f>Лист1!$C$1</c:f>
            </c:strRef>
          </c:tx>
          <c:cat>
            <c:multiLvlStrRef>
              <c:f>Лист1!$A$2:$A$12</c:f>
            </c:multiLvlStrRef>
          </c:cat>
          <c:val>
            <c:numRef>
              <c:f>Лист1!$C$2:$C$12</c:f>
            </c:numRef>
          </c:val>
        </c:ser>
        <c:ser>
          <c:idx val="6"/>
          <c:order val="6"/>
          <c:tx>
            <c:strRef>
              <c:f>Лист1!$D$1</c:f>
            </c:strRef>
          </c:tx>
          <c:cat>
            <c:multiLvlStrRef>
              <c:f>Лист1!$A$2:$A$12</c:f>
            </c:multiLvlStrRef>
          </c:cat>
          <c:val>
            <c:numRef>
              <c:f>Лист1!$D$2:$D$12</c:f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 2018/2019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10 баллов</c:v>
                </c:pt>
                <c:pt idx="1">
                  <c:v>11 баллов</c:v>
                </c:pt>
                <c:pt idx="2">
                  <c:v>12 баллов</c:v>
                </c:pt>
                <c:pt idx="3">
                  <c:v>13 баллов</c:v>
                </c:pt>
                <c:pt idx="4">
                  <c:v>14 баллов</c:v>
                </c:pt>
                <c:pt idx="5">
                  <c:v>15 баллов</c:v>
                </c:pt>
                <c:pt idx="6">
                  <c:v>16 баллов</c:v>
                </c:pt>
                <c:pt idx="7">
                  <c:v>17 баллов</c:v>
                </c:pt>
                <c:pt idx="8">
                  <c:v>18 баллов</c:v>
                </c:pt>
                <c:pt idx="9">
                  <c:v>19 баллов</c:v>
                </c:pt>
                <c:pt idx="10">
                  <c:v>20 баллов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9</c:v>
                </c:pt>
                <c:pt idx="6">
                  <c:v>14</c:v>
                </c:pt>
                <c:pt idx="7">
                  <c:v>12</c:v>
                </c:pt>
                <c:pt idx="8">
                  <c:v>7</c:v>
                </c:pt>
                <c:pt idx="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A6-4754-A2D2-7B03A3F8C5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2019/2020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10 баллов</c:v>
                </c:pt>
                <c:pt idx="1">
                  <c:v>11 баллов</c:v>
                </c:pt>
                <c:pt idx="2">
                  <c:v>12 баллов</c:v>
                </c:pt>
                <c:pt idx="3">
                  <c:v>13 баллов</c:v>
                </c:pt>
                <c:pt idx="4">
                  <c:v>14 баллов</c:v>
                </c:pt>
                <c:pt idx="5">
                  <c:v>15 баллов</c:v>
                </c:pt>
                <c:pt idx="6">
                  <c:v>16 баллов</c:v>
                </c:pt>
                <c:pt idx="7">
                  <c:v>17 баллов</c:v>
                </c:pt>
                <c:pt idx="8">
                  <c:v>18 баллов</c:v>
                </c:pt>
                <c:pt idx="9">
                  <c:v>19 баллов</c:v>
                </c:pt>
                <c:pt idx="10">
                  <c:v>20 баллов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2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11</c:v>
                </c:pt>
                <c:pt idx="5">
                  <c:v>10</c:v>
                </c:pt>
                <c:pt idx="6">
                  <c:v>15</c:v>
                </c:pt>
                <c:pt idx="7">
                  <c:v>12</c:v>
                </c:pt>
                <c:pt idx="8">
                  <c:v>9</c:v>
                </c:pt>
                <c:pt idx="9">
                  <c:v>9</c:v>
                </c:pt>
                <c:pt idx="1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5A-4D17-A8E2-50656FD852E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2020/2021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10 баллов</c:v>
                </c:pt>
                <c:pt idx="1">
                  <c:v>11 баллов</c:v>
                </c:pt>
                <c:pt idx="2">
                  <c:v>12 баллов</c:v>
                </c:pt>
                <c:pt idx="3">
                  <c:v>13 баллов</c:v>
                </c:pt>
                <c:pt idx="4">
                  <c:v>14 баллов</c:v>
                </c:pt>
                <c:pt idx="5">
                  <c:v>15 баллов</c:v>
                </c:pt>
                <c:pt idx="6">
                  <c:v>16 баллов</c:v>
                </c:pt>
                <c:pt idx="7">
                  <c:v>17 баллов</c:v>
                </c:pt>
                <c:pt idx="8">
                  <c:v>18 баллов</c:v>
                </c:pt>
                <c:pt idx="9">
                  <c:v>19 баллов</c:v>
                </c:pt>
                <c:pt idx="10">
                  <c:v>20 баллов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8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8</c:v>
                </c:pt>
                <c:pt idx="6">
                  <c:v>24</c:v>
                </c:pt>
                <c:pt idx="7">
                  <c:v>8</c:v>
                </c:pt>
                <c:pt idx="8">
                  <c:v>6</c:v>
                </c:pt>
                <c:pt idx="9">
                  <c:v>12</c:v>
                </c:pt>
                <c:pt idx="1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18-4B83-B392-DFC9B1043C5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2021/2022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10 баллов</c:v>
                </c:pt>
                <c:pt idx="1">
                  <c:v>11 баллов</c:v>
                </c:pt>
                <c:pt idx="2">
                  <c:v>12 баллов</c:v>
                </c:pt>
                <c:pt idx="3">
                  <c:v>13 баллов</c:v>
                </c:pt>
                <c:pt idx="4">
                  <c:v>14 баллов</c:v>
                </c:pt>
                <c:pt idx="5">
                  <c:v>15 баллов</c:v>
                </c:pt>
                <c:pt idx="6">
                  <c:v>16 баллов</c:v>
                </c:pt>
                <c:pt idx="7">
                  <c:v>17 баллов</c:v>
                </c:pt>
                <c:pt idx="8">
                  <c:v>18 баллов</c:v>
                </c:pt>
                <c:pt idx="9">
                  <c:v>19 баллов</c:v>
                </c:pt>
                <c:pt idx="10">
                  <c:v>20 баллов</c:v>
                </c:pt>
              </c:strCache>
            </c:strRef>
          </c:cat>
          <c:val>
            <c:numRef>
              <c:f>Лист1!$E$2:$E$12</c:f>
              <c:numCache>
                <c:formatCode>General</c:formatCode>
                <c:ptCount val="11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13</c:v>
                </c:pt>
                <c:pt idx="4">
                  <c:v>5</c:v>
                </c:pt>
                <c:pt idx="5">
                  <c:v>10</c:v>
                </c:pt>
                <c:pt idx="6">
                  <c:v>19</c:v>
                </c:pt>
                <c:pt idx="7">
                  <c:v>15</c:v>
                </c:pt>
                <c:pt idx="8">
                  <c:v>8</c:v>
                </c:pt>
                <c:pt idx="9">
                  <c:v>6</c:v>
                </c:pt>
                <c:pt idx="1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FE-4A43-8BC5-BA8EF1CC4874}"/>
            </c:ext>
          </c:extLst>
        </c:ser>
        <c:shape val="cylinder"/>
        <c:axId val="114845568"/>
        <c:axId val="114847104"/>
        <c:axId val="0"/>
      </c:bar3DChart>
      <c:catAx>
        <c:axId val="114845568"/>
        <c:scaling>
          <c:orientation val="minMax"/>
        </c:scaling>
        <c:axPos val="b"/>
        <c:numFmt formatCode="General" sourceLinked="0"/>
        <c:tickLblPos val="nextTo"/>
        <c:crossAx val="114847104"/>
        <c:crosses val="autoZero"/>
        <c:auto val="1"/>
        <c:lblAlgn val="ctr"/>
        <c:lblOffset val="100"/>
      </c:catAx>
      <c:valAx>
        <c:axId val="114847104"/>
        <c:scaling>
          <c:orientation val="minMax"/>
        </c:scaling>
        <c:axPos val="l"/>
        <c:majorGridlines/>
        <c:numFmt formatCode="General" sourceLinked="1"/>
        <c:tickLblPos val="nextTo"/>
        <c:crossAx val="114845568"/>
        <c:crosses val="autoZero"/>
        <c:crossBetween val="between"/>
      </c:valAx>
    </c:plotArea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7.5182307356699174E-2"/>
          <c:y val="7.9400948865131771E-2"/>
          <c:w val="0.64875909907813456"/>
          <c:h val="0.5108683160167109"/>
        </c:manualLayout>
      </c:layout>
      <c:barChart>
        <c:barDir val="col"/>
        <c:grouping val="clustered"/>
        <c:ser>
          <c:idx val="2"/>
          <c:order val="0"/>
          <c:tx>
            <c:strRef>
              <c:f>Лист1!$B$1</c:f>
              <c:strCache>
                <c:ptCount val="1"/>
                <c:pt idx="0">
                  <c:v>2017/2018 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 (базовый уровень)</c:v>
                </c:pt>
                <c:pt idx="2">
                  <c:v>Математика (профильный уровень)</c:v>
                </c:pt>
                <c:pt idx="3">
                  <c:v>Литература</c:v>
                </c:pt>
                <c:pt idx="4">
                  <c:v>История</c:v>
                </c:pt>
                <c:pt idx="5">
                  <c:v>Обществознание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Физика</c:v>
                </c:pt>
                <c:pt idx="9">
                  <c:v>Информатика и ИКТ</c:v>
                </c:pt>
                <c:pt idx="10">
                  <c:v>Английский язык</c:v>
                </c:pt>
                <c:pt idx="11">
                  <c:v>География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70</c:v>
                </c:pt>
                <c:pt idx="1">
                  <c:v>15</c:v>
                </c:pt>
                <c:pt idx="2">
                  <c:v>44</c:v>
                </c:pt>
                <c:pt idx="3">
                  <c:v>65</c:v>
                </c:pt>
                <c:pt idx="4">
                  <c:v>58</c:v>
                </c:pt>
                <c:pt idx="5">
                  <c:v>56</c:v>
                </c:pt>
                <c:pt idx="6">
                  <c:v>48</c:v>
                </c:pt>
                <c:pt idx="7">
                  <c:v>40</c:v>
                </c:pt>
                <c:pt idx="8">
                  <c:v>45</c:v>
                </c:pt>
                <c:pt idx="9">
                  <c:v>36</c:v>
                </c:pt>
                <c:pt idx="10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D5-494D-B324-F028A7DD24C0}"/>
            </c:ext>
          </c:extLst>
        </c:ser>
        <c:ser>
          <c:idx val="3"/>
          <c:order val="1"/>
          <c:tx>
            <c:strRef>
              <c:f>Лист1!$C$1</c:f>
              <c:strCache>
                <c:ptCount val="1"/>
                <c:pt idx="0">
                  <c:v>2018/2019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 (базовый уровень)</c:v>
                </c:pt>
                <c:pt idx="2">
                  <c:v>Математика (профильный уровень)</c:v>
                </c:pt>
                <c:pt idx="3">
                  <c:v>Литература</c:v>
                </c:pt>
                <c:pt idx="4">
                  <c:v>История</c:v>
                </c:pt>
                <c:pt idx="5">
                  <c:v>Обществознание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Физика</c:v>
                </c:pt>
                <c:pt idx="9">
                  <c:v>Информатика и ИКТ</c:v>
                </c:pt>
                <c:pt idx="10">
                  <c:v>Английский язык</c:v>
                </c:pt>
                <c:pt idx="11">
                  <c:v>География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64</c:v>
                </c:pt>
                <c:pt idx="1">
                  <c:v>15</c:v>
                </c:pt>
                <c:pt idx="2">
                  <c:v>50.1</c:v>
                </c:pt>
                <c:pt idx="3">
                  <c:v>66</c:v>
                </c:pt>
                <c:pt idx="4">
                  <c:v>53.6</c:v>
                </c:pt>
                <c:pt idx="5">
                  <c:v>48</c:v>
                </c:pt>
                <c:pt idx="6">
                  <c:v>49</c:v>
                </c:pt>
                <c:pt idx="7">
                  <c:v>44.6</c:v>
                </c:pt>
                <c:pt idx="8">
                  <c:v>45.5</c:v>
                </c:pt>
                <c:pt idx="9">
                  <c:v>62</c:v>
                </c:pt>
                <c:pt idx="10">
                  <c:v>77</c:v>
                </c:pt>
                <c:pt idx="11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D5-494D-B324-F028A7DD24C0}"/>
            </c:ext>
          </c:extLst>
        </c:ser>
        <c:ser>
          <c:idx val="4"/>
          <c:order val="2"/>
          <c:tx>
            <c:strRef>
              <c:f>Лист1!$D$1</c:f>
              <c:strCache>
                <c:ptCount val="1"/>
                <c:pt idx="0">
                  <c:v>2019/2020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 (базовый уровень)</c:v>
                </c:pt>
                <c:pt idx="2">
                  <c:v>Математика (профильный уровень)</c:v>
                </c:pt>
                <c:pt idx="3">
                  <c:v>Литература</c:v>
                </c:pt>
                <c:pt idx="4">
                  <c:v>История</c:v>
                </c:pt>
                <c:pt idx="5">
                  <c:v>Обществознание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Физика</c:v>
                </c:pt>
                <c:pt idx="9">
                  <c:v>Информатика и ИКТ</c:v>
                </c:pt>
                <c:pt idx="10">
                  <c:v>Английский язык</c:v>
                </c:pt>
                <c:pt idx="11">
                  <c:v>География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65</c:v>
                </c:pt>
                <c:pt idx="1">
                  <c:v>0</c:v>
                </c:pt>
                <c:pt idx="2">
                  <c:v>49</c:v>
                </c:pt>
                <c:pt idx="3">
                  <c:v>53</c:v>
                </c:pt>
                <c:pt idx="4">
                  <c:v>98</c:v>
                </c:pt>
                <c:pt idx="5">
                  <c:v>54</c:v>
                </c:pt>
                <c:pt idx="6">
                  <c:v>43</c:v>
                </c:pt>
                <c:pt idx="7">
                  <c:v>44</c:v>
                </c:pt>
                <c:pt idx="8">
                  <c:v>51</c:v>
                </c:pt>
                <c:pt idx="9">
                  <c:v>61</c:v>
                </c:pt>
                <c:pt idx="10">
                  <c:v>60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D5-494D-B324-F028A7DD24C0}"/>
            </c:ext>
          </c:extLst>
        </c:ser>
        <c:ser>
          <c:idx val="5"/>
          <c:order val="3"/>
          <c:tx>
            <c:strRef>
              <c:f>Лист1!$E$1</c:f>
              <c:strCache>
                <c:ptCount val="1"/>
                <c:pt idx="0">
                  <c:v>2020/2021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 (базовый уровень)</c:v>
                </c:pt>
                <c:pt idx="2">
                  <c:v>Математика (профильный уровень)</c:v>
                </c:pt>
                <c:pt idx="3">
                  <c:v>Литература</c:v>
                </c:pt>
                <c:pt idx="4">
                  <c:v>История</c:v>
                </c:pt>
                <c:pt idx="5">
                  <c:v>Обществознание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Физика</c:v>
                </c:pt>
                <c:pt idx="9">
                  <c:v>Информатика и ИКТ</c:v>
                </c:pt>
                <c:pt idx="10">
                  <c:v>Английский язык</c:v>
                </c:pt>
                <c:pt idx="11">
                  <c:v>География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66</c:v>
                </c:pt>
                <c:pt idx="1">
                  <c:v>0</c:v>
                </c:pt>
                <c:pt idx="2">
                  <c:v>48</c:v>
                </c:pt>
                <c:pt idx="3">
                  <c:v>62</c:v>
                </c:pt>
                <c:pt idx="4">
                  <c:v>61</c:v>
                </c:pt>
                <c:pt idx="5">
                  <c:v>48</c:v>
                </c:pt>
                <c:pt idx="6">
                  <c:v>52</c:v>
                </c:pt>
                <c:pt idx="7">
                  <c:v>49</c:v>
                </c:pt>
                <c:pt idx="8">
                  <c:v>44</c:v>
                </c:pt>
                <c:pt idx="9">
                  <c:v>50</c:v>
                </c:pt>
                <c:pt idx="10">
                  <c:v>63</c:v>
                </c:pt>
                <c:pt idx="11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CD5-494D-B324-F028A7DD24C0}"/>
            </c:ext>
          </c:extLst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2021/2022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 (базовый уровень)</c:v>
                </c:pt>
                <c:pt idx="2">
                  <c:v>Математика (профильный уровень)</c:v>
                </c:pt>
                <c:pt idx="3">
                  <c:v>Литература</c:v>
                </c:pt>
                <c:pt idx="4">
                  <c:v>История</c:v>
                </c:pt>
                <c:pt idx="5">
                  <c:v>Обществознание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Физика</c:v>
                </c:pt>
                <c:pt idx="9">
                  <c:v>Информатика и ИКТ</c:v>
                </c:pt>
                <c:pt idx="10">
                  <c:v>Английский язык</c:v>
                </c:pt>
                <c:pt idx="11">
                  <c:v>География</c:v>
                </c:pt>
              </c:strCache>
            </c:strRef>
          </c:cat>
          <c:val>
            <c:numRef>
              <c:f>Лист1!$F$2:$F$13</c:f>
              <c:numCache>
                <c:formatCode>General</c:formatCode>
                <c:ptCount val="12"/>
                <c:pt idx="0">
                  <c:v>67</c:v>
                </c:pt>
                <c:pt idx="1">
                  <c:v>4</c:v>
                </c:pt>
                <c:pt idx="2">
                  <c:v>57</c:v>
                </c:pt>
                <c:pt idx="3">
                  <c:v>64</c:v>
                </c:pt>
                <c:pt idx="4">
                  <c:v>58</c:v>
                </c:pt>
                <c:pt idx="5">
                  <c:v>56</c:v>
                </c:pt>
                <c:pt idx="6">
                  <c:v>36</c:v>
                </c:pt>
                <c:pt idx="7">
                  <c:v>20</c:v>
                </c:pt>
                <c:pt idx="8">
                  <c:v>45</c:v>
                </c:pt>
                <c:pt idx="9">
                  <c:v>51</c:v>
                </c:pt>
                <c:pt idx="10">
                  <c:v>64</c:v>
                </c:pt>
                <c:pt idx="11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CD5-494D-B324-F028A7DD24C0}"/>
            </c:ext>
          </c:extLst>
        </c:ser>
        <c:axId val="115329664"/>
        <c:axId val="115339648"/>
      </c:barChart>
      <c:catAx>
        <c:axId val="115329664"/>
        <c:scaling>
          <c:orientation val="minMax"/>
        </c:scaling>
        <c:axPos val="b"/>
        <c:numFmt formatCode="\О\с\н\о\в\н\о\й" sourceLinked="0"/>
        <c:tickLblPos val="nextTo"/>
        <c:crossAx val="115339648"/>
        <c:crosses val="autoZero"/>
        <c:auto val="1"/>
        <c:lblAlgn val="ctr"/>
        <c:lblOffset val="100"/>
      </c:catAx>
      <c:valAx>
        <c:axId val="115339648"/>
        <c:scaling>
          <c:orientation val="minMax"/>
        </c:scaling>
        <c:axPos val="l"/>
        <c:majorGridlines/>
        <c:numFmt formatCode="General" sourceLinked="1"/>
        <c:tickLblPos val="nextTo"/>
        <c:crossAx val="115329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77126240232555"/>
          <c:y val="0.3449480551265498"/>
          <c:w val="0.17895396092409122"/>
          <c:h val="0.34440151572693278"/>
        </c:manualLayout>
      </c:layout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2057935844810729E-2"/>
          <c:y val="0.21503541648525548"/>
          <c:w val="0.80274721765145696"/>
          <c:h val="0.77013214747910907"/>
        </c:manualLayout>
      </c:layout>
      <c:pie3DChart>
        <c:varyColors val="1"/>
        <c:ser>
          <c:idx val="0"/>
          <c:order val="0"/>
          <c:explosion val="7"/>
          <c:dLbls>
            <c:showCatName val="1"/>
            <c:showPercent val="1"/>
          </c:dLbls>
          <c:cat>
            <c:strRef>
              <c:f>Лист3!$C$2:$E$2</c:f>
              <c:strCache>
                <c:ptCount val="3"/>
                <c:pt idx="0">
                  <c:v>Высшая категория </c:v>
                </c:pt>
                <c:pt idx="1">
                  <c:v>Первая категория</c:v>
                </c:pt>
                <c:pt idx="2">
                  <c:v>Без категории</c:v>
                </c:pt>
              </c:strCache>
            </c:strRef>
          </c:cat>
          <c:val>
            <c:numRef>
              <c:f>Лист3!$C$3:$E$3</c:f>
              <c:numCache>
                <c:formatCode>General</c:formatCode>
                <c:ptCount val="3"/>
                <c:pt idx="0">
                  <c:v>25</c:v>
                </c:pt>
                <c:pt idx="1">
                  <c:v>22</c:v>
                </c:pt>
                <c:pt idx="2">
                  <c:v>6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</c:spPr>
    </c:plotArea>
    <c:plotVisOnly val="1"/>
    <c:dispBlanksAs val="zero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2057935844810701E-2"/>
          <c:y val="0.21503541648525548"/>
          <c:w val="0.80274721765145696"/>
          <c:h val="0.7701321474791093"/>
        </c:manualLayout>
      </c:layout>
      <c:pie3DChart>
        <c:varyColors val="1"/>
        <c:dLbls>
          <c:showCatName val="1"/>
          <c:showPercent val="1"/>
        </c:dLbls>
      </c:pie3DChart>
      <c:spPr>
        <a:noFill/>
      </c:spPr>
    </c:plotArea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CA2EB-827C-44EE-97B3-077320108875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5B621-2B5A-4288-91FA-438112B726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4378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B621-2B5A-4288-91FA-438112B7262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7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23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875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96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961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190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14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77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00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468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84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02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7359C-524E-49C2-9E73-673231525B5F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F056C-4AC4-4AF8-861F-92D586F65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682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chart" Target="../charts/chart2.xm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ioco.ru/ru/osoko/vpr/" TargetMode="External"/><Relationship Id="rId4" Type="http://schemas.openxmlformats.org/officeDocument/2006/relationships/hyperlink" Target="https://edu-frn.spb.ru/coko/niko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gif"/><Relationship Id="rId10" Type="http://schemas.openxmlformats.org/officeDocument/2006/relationships/image" Target="../media/image49.jpeg"/><Relationship Id="rId4" Type="http://schemas.openxmlformats.org/officeDocument/2006/relationships/image" Target="../media/image40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40.jpe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vxp2609@mail.ru" TargetMode="Externa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nternet.garant.ru/document?id=70445618&amp;sub=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hyperlink" Target="https://schools.school.mosreg.ru/" TargetMode="External"/><Relationship Id="rId4" Type="http://schemas.openxmlformats.org/officeDocument/2006/relationships/hyperlink" Target="https://uslugi.mosreg.ru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400"/>
          <a:stretch/>
        </p:blipFill>
        <p:spPr>
          <a:xfrm>
            <a:off x="395536" y="116633"/>
            <a:ext cx="2088232" cy="210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43968">
            <a:off x="7077449" y="2007087"/>
            <a:ext cx="1906874" cy="143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0101" y="3861048"/>
            <a:ext cx="5712179" cy="15240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Учебный год 2022-2023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школа\школа 20-21\1 сентября\фото\WhatsApp Image 2020-09-01 at 16.11.1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320" y="4983206"/>
            <a:ext cx="2324472" cy="1743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4853075"/>
            <a:ext cx="2477784" cy="185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11663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8432" y="3612532"/>
            <a:ext cx="1846056" cy="122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4983206"/>
            <a:ext cx="2330245" cy="174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1696" y="167441"/>
            <a:ext cx="2524543" cy="189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82430">
            <a:off x="-360133" y="2251290"/>
            <a:ext cx="2159485" cy="161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032" y="3772954"/>
            <a:ext cx="1613668" cy="121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682" y="2132856"/>
            <a:ext cx="7129848" cy="182809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</a:t>
            </a:r>
            <a:b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Одинцовская средняя общеобразовательная </a:t>
            </a:r>
            <a:b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школа №9 имени М.И.Неделина 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5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692696"/>
            <a:ext cx="787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Качество знаний в </a:t>
            </a:r>
            <a:r>
              <a:rPr 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средней  школе </a:t>
            </a:r>
            <a:r>
              <a:rPr 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(10-11 </a:t>
            </a:r>
            <a:r>
              <a:rPr lang="ru-RU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классы)</a:t>
            </a:r>
            <a:endParaRPr lang="ru-RU" sz="2400" b="1" dirty="0">
              <a:solidFill>
                <a:srgbClr val="8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009" y="3042826"/>
            <a:ext cx="42137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5113" algn="r"/>
            <a:r>
              <a:rPr lang="ru-RU" sz="1700" dirty="0" smtClean="0">
                <a:latin typeface="Comic Sans MS" panose="030F0702030302020204" pitchFamily="66" charset="0"/>
              </a:rPr>
              <a:t>Общая </a:t>
            </a:r>
            <a:r>
              <a:rPr lang="ru-RU" sz="1700" dirty="0">
                <a:latin typeface="Comic Sans MS" panose="030F0702030302020204" pitchFamily="66" charset="0"/>
              </a:rPr>
              <a:t>успеваемость в средней школе повысилась, показатель качества наивысший за последние 5 лет и наблюдается положительная динамика последние 3 года. </a:t>
            </a:r>
            <a:endParaRPr lang="ru-RU" sz="1700" dirty="0" smtClean="0">
              <a:latin typeface="Comic Sans MS" panose="030F0702030302020204" pitchFamily="66" charset="0"/>
            </a:endParaRPr>
          </a:p>
          <a:p>
            <a:pPr indent="265113" algn="ctr"/>
            <a:r>
              <a:rPr lang="ru-RU" sz="17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9</a:t>
            </a:r>
            <a:r>
              <a:rPr lang="ru-RU" sz="1700" dirty="0" smtClean="0">
                <a:latin typeface="Comic Sans MS" panose="030F0702030302020204" pitchFamily="66" charset="0"/>
              </a:rPr>
              <a:t>  обучающихся </a:t>
            </a:r>
            <a:r>
              <a:rPr lang="ru-RU" sz="1700" dirty="0">
                <a:latin typeface="Comic Sans MS" panose="030F0702030302020204" pitchFamily="66" charset="0"/>
              </a:rPr>
              <a:t>средней школы успевают на «отлично</a:t>
            </a:r>
            <a:r>
              <a:rPr lang="ru-RU" sz="1700" dirty="0" smtClean="0">
                <a:latin typeface="Comic Sans MS" panose="030F0702030302020204" pitchFamily="66" charset="0"/>
              </a:rPr>
              <a:t>», </a:t>
            </a:r>
          </a:p>
          <a:p>
            <a:pPr indent="265113" algn="ctr"/>
            <a:r>
              <a:rPr lang="ru-RU" sz="17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53</a:t>
            </a:r>
            <a:r>
              <a:rPr lang="ru-RU" sz="1700" dirty="0" smtClean="0">
                <a:latin typeface="Comic Sans MS" panose="030F0702030302020204" pitchFamily="66" charset="0"/>
              </a:rPr>
              <a:t>- </a:t>
            </a:r>
            <a:r>
              <a:rPr lang="ru-RU" sz="1700" dirty="0">
                <a:latin typeface="Comic Sans MS" panose="030F0702030302020204" pitchFamily="66" charset="0"/>
              </a:rPr>
              <a:t>на «хорошо».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1" y="3140968"/>
            <a:ext cx="4608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000" b="1" i="0" u="none" strike="noStrike" kern="1200" baseline="0">
                <a:solidFill>
                  <a:srgbClr val="800000"/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lang="ru-RU" sz="1600" dirty="0">
                <a:solidFill>
                  <a:srgbClr val="800000"/>
                </a:solidFill>
                <a:latin typeface="Comic Sans MS" panose="030F0702030302020204" pitchFamily="66" charset="0"/>
              </a:rPr>
              <a:t>Успешность </a:t>
            </a:r>
            <a:r>
              <a:rPr lang="ru-RU" sz="16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обучения.</a:t>
            </a:r>
          </a:p>
          <a:p>
            <a:pPr algn="ctr">
              <a:defRPr sz="1000" b="1" i="0" u="none" strike="noStrike" kern="1200" baseline="0">
                <a:solidFill>
                  <a:srgbClr val="800000"/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lang="ru-RU" sz="16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>
                <a:solidFill>
                  <a:srgbClr val="800000"/>
                </a:solidFill>
                <a:latin typeface="Comic Sans MS" panose="030F0702030302020204" pitchFamily="66" charset="0"/>
              </a:rPr>
              <a:t>Награждение медалями</a:t>
            </a:r>
          </a:p>
          <a:p>
            <a:pPr algn="ctr"/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1053890"/>
              </p:ext>
            </p:extLst>
          </p:nvPr>
        </p:nvGraphicFramePr>
        <p:xfrm>
          <a:off x="395536" y="1289085"/>
          <a:ext cx="7819802" cy="17526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85182"/>
                <a:gridCol w="1285182"/>
                <a:gridCol w="1283887"/>
                <a:gridCol w="1283887"/>
                <a:gridCol w="1340832"/>
                <a:gridCol w="1340832"/>
              </a:tblGrid>
              <a:tr h="79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panose="030F0702030302020204" pitchFamily="66" charset="0"/>
                        </a:rPr>
                        <a:t>Классы</a:t>
                      </a:r>
                      <a:endParaRPr lang="ru-RU" sz="11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omic Sans MS" panose="030F0702030302020204" pitchFamily="66" charset="0"/>
                        </a:rPr>
                        <a:t>% качества знаний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07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2017</a:t>
                      </a:r>
                      <a:r>
                        <a:rPr lang="ru-RU" sz="1400" baseline="0" dirty="0" smtClean="0">
                          <a:effectLst/>
                          <a:latin typeface="Comic Sans MS" panose="030F0702030302020204" pitchFamily="66" charset="0"/>
                        </a:rPr>
                        <a:t>- </a:t>
                      </a: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2018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2018-</a:t>
                      </a:r>
                      <a:r>
                        <a:rPr lang="ru-RU" sz="1400" baseline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2019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2019-</a:t>
                      </a:r>
                      <a:r>
                        <a:rPr lang="ru-RU" sz="1400" baseline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2020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2020-</a:t>
                      </a:r>
                      <a:r>
                        <a:rPr lang="ru-RU" sz="1400" baseline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2021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2021-</a:t>
                      </a:r>
                      <a:r>
                        <a:rPr lang="ru-RU" sz="1400" baseline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2022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panose="030F0702030302020204" pitchFamily="66" charset="0"/>
                        </a:rPr>
                        <a:t>10-ые</a:t>
                      </a:r>
                      <a:endParaRPr lang="ru-RU" sz="12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25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18,75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46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58,5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45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panose="030F0702030302020204" pitchFamily="66" charset="0"/>
                        </a:rPr>
                        <a:t>11-ые</a:t>
                      </a:r>
                      <a:endParaRPr lang="ru-RU" sz="12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37.5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32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36.5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57.43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panose="030F0702030302020204" pitchFamily="66" charset="0"/>
                        </a:rPr>
                        <a:t>10-ые </a:t>
                      </a: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и11-ые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35,48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28,12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39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47,5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51.22</a:t>
                      </a:r>
                      <a:endParaRPr lang="ru-RU" sz="1400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4198757798"/>
              </p:ext>
            </p:extLst>
          </p:nvPr>
        </p:nvGraphicFramePr>
        <p:xfrm>
          <a:off x="571472" y="3786190"/>
          <a:ext cx="3923358" cy="173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481" name="Picture 1" descr="C:\школа\школа 20-21\1 сентября\фото\WhatsApp Image 2020-09-01 at 16.02.2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95242"/>
            <a:ext cx="2040136" cy="1530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школа\школа 20-21\1 сентября\фото\WhatsApp Image 2020-09-01 at 15.26.11 (3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670" y="4799075"/>
            <a:ext cx="1294702" cy="1726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школа\школа 20-21\1 сентября\фото\WhatsApp Image 2020-09-01 at 15.26.1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7" y="5068275"/>
            <a:ext cx="1092801" cy="1457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93"/>
          <a:stretch/>
        </p:blipFill>
        <p:spPr bwMode="auto">
          <a:xfrm>
            <a:off x="2555775" y="5400868"/>
            <a:ext cx="1846273" cy="1124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1" y="5228040"/>
            <a:ext cx="1729739" cy="1297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15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764704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Оценка качества образования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196752"/>
            <a:ext cx="835292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Всероссийские проверочные работы (ВПР</a:t>
            </a:r>
            <a:r>
              <a:rPr lang="ru-RU" sz="1600" b="1" dirty="0">
                <a:solidFill>
                  <a:srgbClr val="800000"/>
                </a:solidFill>
                <a:latin typeface="Comic Sans MS" panose="030F0702030302020204" pitchFamily="66" charset="0"/>
                <a:hlinkClick r:id="rId4"/>
              </a:rPr>
              <a:t>)</a:t>
            </a:r>
            <a:endParaRPr lang="ru-RU" sz="16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1600" dirty="0">
                <a:latin typeface="Comic Sans MS" panose="030F0702030302020204" pitchFamily="66" charset="0"/>
              </a:rPr>
              <a:t>Всероссийские проверочные работы – это комплексный проект в области оценки качества образования, направленный на развитие единого образовательного пространства в Российской Федерации, мониторинг введения Федеральных государственных образовательных стандартов (ФГОС), формирование единых ориентиров в оценке результатов обучения, единых стандартизированных подходов к оцениванию образовательных достижений обучающихся.</a:t>
            </a:r>
          </a:p>
          <a:p>
            <a:pPr algn="just"/>
            <a:r>
              <a:rPr lang="ru-RU" sz="1600" b="1" dirty="0">
                <a:latin typeface="Comic Sans MS" panose="030F0702030302020204" pitchFamily="66" charset="0"/>
              </a:rPr>
              <a:t>Подробнее о ВПР: </a:t>
            </a:r>
            <a:r>
              <a:rPr lang="ru-RU" sz="1600" b="1" dirty="0" smtClean="0">
                <a:latin typeface="Comic Sans MS" panose="030F0702030302020204" pitchFamily="66" charset="0"/>
                <a:hlinkClick r:id="rId5"/>
              </a:rPr>
              <a:t>www.fioco.ru/ru/osoko/vpr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algn="just"/>
            <a:endParaRPr lang="ru-RU" sz="1600" b="1" dirty="0" smtClean="0">
              <a:latin typeface="Comic Sans MS" panose="030F0702030302020204" pitchFamily="66" charset="0"/>
            </a:endParaRPr>
          </a:p>
          <a:p>
            <a:pPr algn="just" fontAlgn="base"/>
            <a:r>
              <a:rPr lang="ru-RU" sz="1600" dirty="0" smtClean="0">
                <a:latin typeface="Comic Sans MS" panose="030F0702030302020204" pitchFamily="66" charset="0"/>
              </a:rPr>
              <a:t>Целью </a:t>
            </a:r>
            <a:r>
              <a:rPr lang="ru-RU" sz="1600" dirty="0">
                <a:latin typeface="Comic Sans MS" panose="030F0702030302020204" pitchFamily="66" charset="0"/>
              </a:rPr>
              <a:t>проведения </a:t>
            </a:r>
            <a:r>
              <a:rPr lang="ru-RU" sz="1600" b="1" dirty="0">
                <a:solidFill>
                  <a:srgbClr val="800000"/>
                </a:solidFill>
                <a:latin typeface="Comic Sans MS" panose="030F0702030302020204" pitchFamily="66" charset="0"/>
              </a:rPr>
              <a:t>региональных диагностических работ </a:t>
            </a:r>
            <a:r>
              <a:rPr lang="ru-RU" sz="1600" dirty="0">
                <a:latin typeface="Comic Sans MS" panose="030F0702030302020204" pitchFamily="66" charset="0"/>
              </a:rPr>
              <a:t>является выявление индивидуального уровня достижения обучающимися предметных и/или </a:t>
            </a:r>
            <a:r>
              <a:rPr lang="ru-RU" sz="1600" dirty="0" err="1">
                <a:latin typeface="Comic Sans MS" panose="030F0702030302020204" pitchFamily="66" charset="0"/>
              </a:rPr>
              <a:t>метапредметных</a:t>
            </a:r>
            <a:r>
              <a:rPr lang="ru-RU" sz="1600" dirty="0">
                <a:latin typeface="Comic Sans MS" panose="030F0702030302020204" pitchFamily="66" charset="0"/>
              </a:rPr>
              <a:t> результатов обучения. Конкретные цели диагностической работы указываются в ее спецификации.</a:t>
            </a:r>
          </a:p>
          <a:p>
            <a:pPr algn="just" fontAlgn="base"/>
            <a:r>
              <a:rPr lang="ru-RU" sz="1600" dirty="0" smtClean="0">
                <a:latin typeface="Comic Sans MS" panose="030F0702030302020204" pitchFamily="66" charset="0"/>
              </a:rPr>
              <a:t>Региональные </a:t>
            </a:r>
            <a:r>
              <a:rPr lang="ru-RU" sz="1600" dirty="0">
                <a:latin typeface="Comic Sans MS" panose="030F0702030302020204" pitchFamily="66" charset="0"/>
              </a:rPr>
              <a:t>диагностические работы проводятся в общеобразовательных организациях Московской области, определенных приказом Министерства </a:t>
            </a:r>
            <a:r>
              <a:rPr lang="ru-RU" sz="1600" dirty="0" smtClean="0">
                <a:latin typeface="Comic Sans MS" panose="030F0702030302020204" pitchFamily="66" charset="0"/>
              </a:rPr>
              <a:t>образования Московской области.</a:t>
            </a:r>
          </a:p>
          <a:p>
            <a:pPr algn="just" fontAlgn="base"/>
            <a:r>
              <a:rPr lang="ru-RU" sz="1600" dirty="0" smtClean="0">
                <a:latin typeface="Comic Sans MS" panose="030F0702030302020204" pitchFamily="66" charset="0"/>
              </a:rPr>
              <a:t>Региональные </a:t>
            </a:r>
            <a:r>
              <a:rPr lang="ru-RU" sz="1600" dirty="0">
                <a:latin typeface="Comic Sans MS" panose="030F0702030302020204" pitchFamily="66" charset="0"/>
              </a:rPr>
              <a:t>диагностические работы проводятся с применением Единой автоматизированной информационной системы оценки качества образования в Московской области (далее – ЕАИС ОКО) в общеобразовательных организациях по месту обучения участников как правило на втором и третьем уроке, либо третьем и четвертом уроке.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43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Функциональная грамотность — ГБУ ДПО СО &quot;Сергиевский РЦ&quot;"/>
          <p:cNvPicPr>
            <a:picLocks noChangeAspect="1" noChangeArrowheads="1"/>
          </p:cNvPicPr>
          <p:nvPr/>
        </p:nvPicPr>
        <p:blipFill>
          <a:blip r:embed="rId4" cstate="print"/>
          <a:srcRect t="40663"/>
          <a:stretch>
            <a:fillRect/>
          </a:stretch>
        </p:blipFill>
        <p:spPr bwMode="auto">
          <a:xfrm rot="19717352">
            <a:off x="224056" y="662774"/>
            <a:ext cx="1285884" cy="39871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472" y="1071546"/>
            <a:ext cx="82495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Comic Sans MS" panose="030F0702030302020204" pitchFamily="66" charset="0"/>
              </a:rPr>
              <a:t>Приоритетной целью государственной образовательной политики является вхождение Российской Федерации в десятку лидеров стран по качеству общего образования. Одним из направлений выступает формирование в системе общего образования функциональной грамотности обучающихся. Цель проекта – обеспечить информационно-методическую, научную поддержку региональных систем образования по формированию функциональной грамотности школьников.</a:t>
            </a:r>
          </a:p>
          <a:p>
            <a:pPr algn="just"/>
            <a:r>
              <a:rPr lang="ru-RU" b="1" dirty="0" smtClean="0">
                <a:latin typeface="Comic Sans MS" panose="030F0702030302020204" pitchFamily="66" charset="0"/>
              </a:rPr>
              <a:t>Функциональная грамотность</a:t>
            </a:r>
            <a:r>
              <a:rPr lang="ru-RU" dirty="0" smtClean="0">
                <a:latin typeface="Comic Sans MS" panose="030F0702030302020204" pitchFamily="66" charset="0"/>
              </a:rPr>
              <a:t> – это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отношений.</a:t>
            </a:r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34181" y="642918"/>
            <a:ext cx="787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Формирование</a:t>
            </a:r>
            <a:r>
              <a:rPr lang="ru-RU" sz="2400" dirty="0" smtClean="0"/>
              <a:t> </a:t>
            </a: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функциональной грамотности обучающихся</a:t>
            </a:r>
            <a:endParaRPr lang="ru-RU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435769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00034" y="4429132"/>
            <a:ext cx="82153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2021/2022 учебном году дважды (10.02.2022г.  и 24.03.2022г.) обучающиеся, достигшие возраста 15 лет принимали участие в мониторинговых  процедурах, направленных на определение уровня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сформированности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функциональной грамотности.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3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Функциональная грамотность — ГБУ ДПО СО &quot;Сергиевский РЦ&quot;"/>
          <p:cNvPicPr>
            <a:picLocks noChangeAspect="1" noChangeArrowheads="1"/>
          </p:cNvPicPr>
          <p:nvPr/>
        </p:nvPicPr>
        <p:blipFill>
          <a:blip r:embed="rId4" cstate="print"/>
          <a:srcRect t="40663"/>
          <a:stretch>
            <a:fillRect/>
          </a:stretch>
        </p:blipFill>
        <p:spPr bwMode="auto">
          <a:xfrm rot="19717352">
            <a:off x="224056" y="662774"/>
            <a:ext cx="1285884" cy="39871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181" y="752757"/>
            <a:ext cx="787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Формирование</a:t>
            </a:r>
            <a:r>
              <a:rPr lang="ru-RU" sz="2400" dirty="0" smtClean="0"/>
              <a:t> </a:t>
            </a: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функциональной грамотности обучающихся</a:t>
            </a:r>
            <a:endParaRPr lang="ru-RU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435769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00100" y="3286124"/>
          <a:ext cx="7715304" cy="2908855"/>
        </p:xfrm>
        <a:graphic>
          <a:graphicData uri="http://schemas.openxmlformats.org/drawingml/2006/table">
            <a:tbl>
              <a:tblPr/>
              <a:tblGrid>
                <a:gridCol w="2000264"/>
                <a:gridCol w="1000132"/>
                <a:gridCol w="1143008"/>
                <a:gridCol w="1214446"/>
                <a:gridCol w="1357322"/>
                <a:gridCol w="1000132"/>
              </a:tblGrid>
              <a:tr h="22751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Century" pitchFamily="18" charset="0"/>
                        <a:ea typeface="Times New Roman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1501140" marR="149860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610" marR="67310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ЕНГ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4953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МГ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ЧГ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ГК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ФК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126">
                <a:tc>
                  <a:txBody>
                    <a:bodyPr/>
                    <a:lstStyle/>
                    <a:p>
                      <a:pPr marL="88900" indent="-19050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Повышенные результаты % (повышенный уровень)</a:t>
                      </a:r>
                      <a:endParaRPr lang="ru-RU" sz="14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marR="5143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4%</a:t>
                      </a:r>
                      <a:endParaRPr lang="ru-RU" sz="11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4826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4%</a:t>
                      </a:r>
                      <a:endParaRPr lang="ru-RU" sz="11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0%</a:t>
                      </a:r>
                      <a:endParaRPr lang="ru-RU" sz="11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0%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32%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649">
                <a:tc>
                  <a:txBody>
                    <a:bodyPr/>
                    <a:lstStyle/>
                    <a:p>
                      <a:pPr marL="69850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Средние результаты % (базовый уровень )</a:t>
                      </a:r>
                      <a:endParaRPr lang="ru-RU" sz="14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marR="5143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23%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4826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9%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7%</a:t>
                      </a:r>
                      <a:endParaRPr lang="ru-RU" sz="11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3%</a:t>
                      </a:r>
                      <a:endParaRPr lang="ru-RU" sz="11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9%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649">
                <a:tc>
                  <a:txBody>
                    <a:bodyPr/>
                    <a:lstStyle/>
                    <a:p>
                      <a:pPr marL="69850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Низкие результаты % (низкий и пороговый )</a:t>
                      </a:r>
                      <a:endParaRPr lang="ru-RU" sz="14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marR="5143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73%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4826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87%</a:t>
                      </a:r>
                      <a:endParaRPr lang="ru-RU" sz="110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93%</a:t>
                      </a:r>
                      <a:endParaRPr lang="ru-RU" sz="11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97%</a:t>
                      </a:r>
                      <a:endParaRPr lang="ru-RU" sz="11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6515" marR="47625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entury" pitchFamily="18" charset="0"/>
                          <a:ea typeface="Times New Roman"/>
                          <a:cs typeface="Calibri"/>
                        </a:rPr>
                        <a:t>59%</a:t>
                      </a:r>
                      <a:endParaRPr lang="ru-RU" sz="1100" dirty="0">
                        <a:latin typeface="Century" pitchFamily="18" charset="0"/>
                        <a:ea typeface="Calibri"/>
                        <a:cs typeface="Calibri"/>
                      </a:endParaRPr>
                    </a:p>
                  </a:txBody>
                  <a:tcPr marL="61096" marR="61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785786" y="1357298"/>
            <a:ext cx="7429552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Результаты региональной оценки уровня функциональной грамотности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По результатам выполнения диагностической работы на основе суммарного балла, полученного учащимся за выполнение всех заданий, определяется уровень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</a:t>
            </a:r>
            <a:r>
              <a:rPr lang="ru-RU" b="1" i="1" dirty="0" err="1" smtClean="0"/>
              <a:t>естественно-научной</a:t>
            </a:r>
            <a:r>
              <a:rPr lang="ru-RU" b="1" i="1" dirty="0" smtClean="0"/>
              <a:t>, математической, читательской, финансовой  грамотности,  грамотности в области глобальных компетенций.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3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3" y="764704"/>
            <a:ext cx="732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Государственная итоговая аттестация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23051"/>
            <a:ext cx="396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Результаты итогового собеседования по русскому языку в 9-ых </a:t>
            </a:r>
            <a:r>
              <a:rPr lang="ru-RU" sz="1600" b="1" dirty="0" smtClean="0">
                <a:latin typeface="Comic Sans MS" panose="030F0702030302020204" pitchFamily="66" charset="0"/>
              </a:rPr>
              <a:t>классах</a:t>
            </a:r>
          </a:p>
          <a:p>
            <a:r>
              <a:rPr lang="ru-RU" sz="1600" b="1" dirty="0" smtClean="0">
                <a:latin typeface="Comic Sans MS" panose="030F0702030302020204" pitchFamily="66" charset="0"/>
              </a:rPr>
              <a:t>приняли </a:t>
            </a:r>
            <a:r>
              <a:rPr lang="ru-RU" sz="1600" b="1" dirty="0">
                <a:latin typeface="Comic Sans MS" panose="030F0702030302020204" pitchFamily="66" charset="0"/>
              </a:rPr>
              <a:t>участие </a:t>
            </a:r>
            <a:r>
              <a:rPr lang="ru-RU" sz="1600" b="1" dirty="0" smtClean="0">
                <a:latin typeface="Comic Sans MS" panose="030F0702030302020204" pitchFamily="66" charset="0"/>
              </a:rPr>
              <a:t>94 </a:t>
            </a:r>
            <a:r>
              <a:rPr lang="ru-RU" sz="1600" b="1" dirty="0">
                <a:latin typeface="Comic Sans MS" panose="030F0702030302020204" pitchFamily="66" charset="0"/>
              </a:rPr>
              <a:t>обучающийся 9 классов (100%). В результате все учащиеся получили «зачет» (100%).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4141214656"/>
              </p:ext>
            </p:extLst>
          </p:nvPr>
        </p:nvGraphicFramePr>
        <p:xfrm>
          <a:off x="251520" y="2499712"/>
          <a:ext cx="4463356" cy="3000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2976" y="550070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Распределение  баллов  на итоговом собеседовании </a:t>
            </a:r>
            <a:r>
              <a:rPr lang="ru-RU" sz="1400" b="1" dirty="0" smtClean="0">
                <a:latin typeface="Comic Sans MS" panose="030F0702030302020204" pitchFamily="66" charset="0"/>
              </a:rPr>
              <a:t>по </a:t>
            </a:r>
            <a:r>
              <a:rPr lang="ru-RU" sz="1400" b="1" dirty="0">
                <a:latin typeface="Comic Sans MS" panose="030F0702030302020204" pitchFamily="66" charset="0"/>
              </a:rPr>
              <a:t>русскому языку за три </a:t>
            </a:r>
            <a:r>
              <a:rPr lang="ru-RU" sz="1400" b="1" dirty="0" smtClean="0">
                <a:latin typeface="Comic Sans MS" panose="030F0702030302020204" pitchFamily="66" charset="0"/>
              </a:rPr>
              <a:t>года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4" y="1884770"/>
            <a:ext cx="3801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 smtClean="0">
                <a:solidFill>
                  <a:srgbClr val="800000"/>
                </a:solidFill>
                <a:latin typeface="Comic Sans MS" pitchFamily="66" charset="0"/>
              </a:rPr>
              <a:t>51% обучающихся в ходе государственной итоговой аттестации по русскому языку подтвердили результаты годовой отметки.</a:t>
            </a:r>
          </a:p>
          <a:p>
            <a:pPr fontAlgn="base"/>
            <a:r>
              <a:rPr lang="ru-RU" sz="1400" dirty="0" smtClean="0">
                <a:solidFill>
                  <a:srgbClr val="800000"/>
                </a:solidFill>
                <a:latin typeface="Comic Sans MS" pitchFamily="66" charset="0"/>
              </a:rPr>
              <a:t>36,6 %  обучающихся повысили годовые отметки по русскому языку и</a:t>
            </a:r>
          </a:p>
          <a:p>
            <a:pPr fontAlgn="base"/>
            <a:r>
              <a:rPr lang="ru-RU" sz="1400" dirty="0" smtClean="0">
                <a:solidFill>
                  <a:srgbClr val="800000"/>
                </a:solidFill>
                <a:latin typeface="Comic Sans MS" pitchFamily="66" charset="0"/>
              </a:rPr>
              <a:t> 12% учеников получили отметку ниже годовой.</a:t>
            </a:r>
          </a:p>
          <a:p>
            <a:pPr fontAlgn="base"/>
            <a:r>
              <a:rPr lang="ru-RU" sz="1400" dirty="0" smtClean="0">
                <a:solidFill>
                  <a:srgbClr val="800000"/>
                </a:solidFill>
                <a:latin typeface="Comic Sans MS" pitchFamily="66" charset="0"/>
              </a:rPr>
              <a:t> </a:t>
            </a:r>
            <a:endParaRPr lang="ru-RU" sz="1400" dirty="0">
              <a:solidFill>
                <a:srgbClr val="800000"/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8772" y="610069"/>
            <a:ext cx="1799471" cy="119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72132" y="3786190"/>
            <a:ext cx="3143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  <a:t>В прошедшем учебном году из основной школы выпущено 94 обучающихся, на «4» и «5» закончили школу 27  человек, что составляет 28% от общего числа выпускников.  </a:t>
            </a:r>
            <a:endParaRPr lang="ru-RU" dirty="0" smtClean="0">
              <a:solidFill>
                <a:srgbClr val="800000"/>
              </a:solidFill>
              <a:latin typeface="Comic Sans MS" pitchFamily="66" charset="0"/>
            </a:endParaRPr>
          </a:p>
          <a:p>
            <a:endParaRPr lang="ru-RU" dirty="0">
              <a:solidFill>
                <a:srgbClr val="8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3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663677"/>
            <a:ext cx="732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Государственная итоговая аттестация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5192" y="422108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Максимальный балл в ходе ГИА за три экзамена составил </a:t>
            </a:r>
            <a:r>
              <a:rPr 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280</a:t>
            </a:r>
            <a:endParaRPr lang="ru-RU" sz="2000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96" y="4549983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Максимальный балл по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1063787"/>
            <a:ext cx="3790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Диаграмма динамики качественных показателей в ходе  государственной итоговой аттестации в форме ЕГЭ за 5 лет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595750"/>
            <a:ext cx="1407710" cy="76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0311482"/>
              </p:ext>
            </p:extLst>
          </p:nvPr>
        </p:nvGraphicFramePr>
        <p:xfrm>
          <a:off x="1352549" y="4930797"/>
          <a:ext cx="6438901" cy="1402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592288"/>
                <a:gridCol w="605435"/>
                <a:gridCol w="2490909"/>
                <a:gridCol w="750269"/>
              </a:tblGrid>
              <a:tr h="156909"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Русский язык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876300" algn="ctr"/>
                          <a:tab pos="1572895" algn="r"/>
                        </a:tabLs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98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Биология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61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81"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Математика </a:t>
                      </a:r>
                      <a:r>
                        <a:rPr lang="ru-RU" sz="7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(профильный </a:t>
                      </a:r>
                      <a:r>
                        <a:rPr lang="ru-RU" sz="7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700" b="1" dirty="0" err="1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уронь</a:t>
                      </a:r>
                      <a:r>
                        <a:rPr lang="ru-RU" sz="7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ru-RU" sz="6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80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География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50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Литература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Физика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r>
                        <a:rPr lang="ru-RU" sz="16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8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История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Информатика и ИКТ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93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85"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Обществознание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92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Английский язык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90 </a:t>
                      </a:r>
                      <a:endParaRPr lang="ru-RU" sz="1400" b="1" dirty="0"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72881"/>
            <a:ext cx="1578171" cy="971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29395">
            <a:off x="7713467" y="5069688"/>
            <a:ext cx="1419820" cy="944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43373"/>
            <a:ext cx="864096" cy="647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57158" y="1071546"/>
          <a:ext cx="3929057" cy="3081248"/>
        </p:xfrm>
        <a:graphic>
          <a:graphicData uri="http://schemas.openxmlformats.org/drawingml/2006/table">
            <a:tbl>
              <a:tblPr/>
              <a:tblGrid>
                <a:gridCol w="1643074"/>
                <a:gridCol w="699234"/>
                <a:gridCol w="1586749"/>
              </a:tblGrid>
              <a:tr h="292290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Предмет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Кол</a:t>
                      </a:r>
                      <a:r>
                        <a:rPr lang="ru-RU" sz="1200" dirty="0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-</a:t>
                      </a:r>
                      <a:r>
                        <a:rPr lang="en-US" sz="1200" dirty="0" err="1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во</a:t>
                      </a:r>
                      <a:r>
                        <a:rPr lang="ru-RU" sz="1200" dirty="0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обуч</a:t>
                      </a:r>
                      <a:r>
                        <a:rPr lang="ru-RU" sz="1200" dirty="0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.</a:t>
                      </a:r>
                      <a:r>
                        <a:rPr lang="en-US" sz="1200" dirty="0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Процент </a:t>
                      </a: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от общего числа </a:t>
                      </a:r>
                      <a:r>
                        <a:rPr lang="ru-RU" sz="1200" dirty="0" err="1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обуч</a:t>
                      </a:r>
                      <a:r>
                        <a:rPr lang="ru-RU" sz="1200" dirty="0" smtClean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.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290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Русский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язык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59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100</a:t>
                      </a:r>
                      <a:r>
                        <a:rPr lang="en-US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%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43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Математика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8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8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профильный</a:t>
                      </a:r>
                      <a:r>
                        <a:rPr lang="en-US" sz="8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уровень</a:t>
                      </a:r>
                      <a:r>
                        <a:rPr lang="en-US" sz="8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)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26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44</a:t>
                      </a:r>
                      <a:r>
                        <a:rPr lang="en-US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%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0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Литература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4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7%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5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История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9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15%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43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Обществознание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40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68%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145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Биология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8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14%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145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Химия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2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3%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145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Физика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9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15%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709">
                <a:tc>
                  <a:txBody>
                    <a:bodyPr/>
                    <a:lstStyle/>
                    <a:p>
                      <a:pPr marL="1588" inden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Информатика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и ИКТ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15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25%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564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География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3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5%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21"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Английский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язык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14</a:t>
                      </a:r>
                      <a:endParaRPr lang="ru-RU" sz="120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8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24%</a:t>
                      </a:r>
                      <a:endParaRPr lang="ru-RU" sz="1200" dirty="0">
                        <a:solidFill>
                          <a:srgbClr val="800000"/>
                        </a:solidFill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63362" marR="63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4429124" y="1857364"/>
          <a:ext cx="4405323" cy="252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1683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714356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Всероссийская олимпиада школьников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4181" y="1124744"/>
            <a:ext cx="81142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omic Sans MS" panose="030F0702030302020204" pitchFamily="66" charset="0"/>
              </a:rPr>
              <a:t>В </a:t>
            </a:r>
            <a:r>
              <a:rPr lang="ru-RU" sz="1400" dirty="0" smtClean="0">
                <a:latin typeface="Comic Sans MS" panose="030F0702030302020204" pitchFamily="66" charset="0"/>
              </a:rPr>
              <a:t>2021-2022 </a:t>
            </a:r>
            <a:r>
              <a:rPr lang="ru-RU" sz="1400" dirty="0">
                <a:latin typeface="Comic Sans MS" panose="030F0702030302020204" pitchFamily="66" charset="0"/>
              </a:rPr>
              <a:t>учебном году продолжилось создание системы поиска и поддержки талантливых детей и их педагогическое сопровождение. </a:t>
            </a:r>
          </a:p>
          <a:p>
            <a:r>
              <a:rPr lang="ru-RU" sz="1400" dirty="0">
                <a:latin typeface="Comic Sans MS" panose="030F0702030302020204" pitchFamily="66" charset="0"/>
              </a:rPr>
              <a:t>	Традиционно показателем успешной работы педагогического коллектива по поддержке одарённых детей является степень результативного участия школьников в научно-исследовательской работе, конкурсах и олимпиадах всех уровней.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214554"/>
            <a:ext cx="8208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Результативность участия </a:t>
            </a:r>
            <a:r>
              <a:rPr lang="ru-RU" sz="16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представителей </a:t>
            </a:r>
            <a:r>
              <a:rPr lang="ru-RU" sz="1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школы в </a:t>
            </a:r>
            <a:r>
              <a:rPr lang="ru-RU" sz="16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муниципальном </a:t>
            </a:r>
            <a:r>
              <a:rPr lang="ru-RU" sz="1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этапе</a:t>
            </a:r>
            <a:endParaRPr lang="ru-RU" sz="1600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51415" y="2643182"/>
          <a:ext cx="3734899" cy="3329940"/>
        </p:xfrm>
        <a:graphic>
          <a:graphicData uri="http://schemas.openxmlformats.org/drawingml/2006/table">
            <a:tbl>
              <a:tblPr/>
              <a:tblGrid>
                <a:gridCol w="1262914"/>
                <a:gridCol w="828911"/>
                <a:gridCol w="785818"/>
                <a:gridCol w="857256"/>
              </a:tblGrid>
              <a:tr h="174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Предмет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Школьный этап ВсОШ 2022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2021-2022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Кол-во участников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Кол-во призеров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Кол-во победителей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Английский язык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164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Астрономия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17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Биология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178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18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География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163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Информатика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17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МХК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24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11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История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122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Литература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164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Математика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173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18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980505" y="2571744"/>
          <a:ext cx="3663461" cy="3987165"/>
        </p:xfrm>
        <a:graphic>
          <a:graphicData uri="http://schemas.openxmlformats.org/drawingml/2006/table">
            <a:tbl>
              <a:tblPr/>
              <a:tblGrid>
                <a:gridCol w="1357322"/>
                <a:gridCol w="591627"/>
                <a:gridCol w="785818"/>
                <a:gridCol w="928694"/>
              </a:tblGrid>
              <a:tr h="174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Предмет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Школьный этап ВсОШ 2022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2021-2022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Кол-во участников</a:t>
                      </a:r>
                      <a:endParaRPr lang="ru-RU" sz="105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Кол-во призеров</a:t>
                      </a:r>
                      <a:endParaRPr lang="ru-RU" sz="105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Кол-во победителей</a:t>
                      </a:r>
                      <a:endParaRPr lang="ru-RU" sz="105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ОБЖ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122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Право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82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15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Русский язык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288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97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16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Технология КД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51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22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Физика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51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Физическая культура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45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18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9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Химия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35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Экология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183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66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32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Экономика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41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8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Испанский язык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5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Итого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1994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564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157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0957" marR="30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634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7224" y="785794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990000"/>
                </a:solidFill>
                <a:latin typeface="Century" pitchFamily="18" charset="0"/>
              </a:rPr>
              <a:t>Внеучебной</a:t>
            </a:r>
            <a:r>
              <a:rPr lang="ru-RU" sz="2000" b="1" dirty="0" smtClean="0">
                <a:solidFill>
                  <a:srgbClr val="990000"/>
                </a:solidFill>
                <a:latin typeface="Century" pitchFamily="18" charset="0"/>
              </a:rPr>
              <a:t> деятельности. Работа с одаренными детьми</a:t>
            </a:r>
            <a:endParaRPr lang="ru-RU" sz="2000" dirty="0">
              <a:solidFill>
                <a:srgbClr val="990000"/>
              </a:solidFill>
              <a:latin typeface="Century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500174"/>
            <a:ext cx="79296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entury" pitchFamily="18" charset="0"/>
              </a:rPr>
              <a:t>Основными событиями 2021-2022 учебного года стали:</a:t>
            </a:r>
          </a:p>
          <a:p>
            <a:pPr>
              <a:buBlip>
                <a:blip r:embed="rId4"/>
              </a:buBlip>
            </a:pPr>
            <a:r>
              <a:rPr lang="ru-RU" sz="2000" dirty="0" smtClean="0">
                <a:latin typeface="Century" pitchFamily="18" charset="0"/>
              </a:rPr>
              <a:t>Школьный конкурс «Ученик года 2022».</a:t>
            </a:r>
          </a:p>
          <a:p>
            <a:pPr>
              <a:buBlip>
                <a:blip r:embed="rId4"/>
              </a:buBlip>
            </a:pPr>
            <a:r>
              <a:rPr lang="ru-RU" sz="2000" dirty="0" smtClean="0">
                <a:latin typeface="Century" pitchFamily="18" charset="0"/>
              </a:rPr>
              <a:t>Школьная научно-практическая конференция (март 2022 г.)</a:t>
            </a:r>
          </a:p>
          <a:p>
            <a:pPr>
              <a:buBlip>
                <a:blip r:embed="rId4"/>
              </a:buBlip>
            </a:pPr>
            <a:r>
              <a:rPr lang="ru-RU" sz="2000" dirty="0" smtClean="0">
                <a:latin typeface="Century" pitchFamily="18" charset="0"/>
              </a:rPr>
              <a:t>Районная НПК «Луч» - весна 2022</a:t>
            </a:r>
          </a:p>
          <a:p>
            <a:pPr algn="just">
              <a:buBlip>
                <a:blip r:embed="rId4"/>
              </a:buBlip>
            </a:pPr>
            <a:endParaRPr lang="ru-RU" sz="1600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pPr algn="just">
              <a:buBlip>
                <a:blip r:embed="rId4"/>
              </a:buBlip>
            </a:pP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81" y="595698"/>
            <a:ext cx="697459" cy="69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57158" y="3000372"/>
            <a:ext cx="507209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ИТОГИ конкурса «Ученик года 2022»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Century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27 апреля в начальной школе состоялось подведение итогов конкурса «Ученик года 2022»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Победитель - Коняшин Даниил 3 «А» класс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Century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2 место - Проценко Валерия 4 «Б» класс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Century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3 место - Егорова Александра 3 «Б» класс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Century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Грамоты за участие получили все участники конкурса.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Century" pitchFamily="18" charset="0"/>
              <a:cs typeface="Arial" pitchFamily="34" charset="0"/>
            </a:endParaRPr>
          </a:p>
        </p:txBody>
      </p:sp>
      <p:pic>
        <p:nvPicPr>
          <p:cNvPr id="18" name="image21.png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500826" y="4143380"/>
            <a:ext cx="1970314" cy="1431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5.png"/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572132" y="2571744"/>
            <a:ext cx="3071834" cy="200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22.png"/>
          <p:cNvPicPr/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072066" y="5357850"/>
            <a:ext cx="1643074" cy="114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93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7224" y="785794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990000"/>
                </a:solidFill>
                <a:latin typeface="Century" pitchFamily="18" charset="0"/>
              </a:rPr>
              <a:t>Внеучебной</a:t>
            </a:r>
            <a:r>
              <a:rPr lang="ru-RU" sz="2000" b="1" dirty="0" smtClean="0">
                <a:solidFill>
                  <a:srgbClr val="990000"/>
                </a:solidFill>
                <a:latin typeface="Century" pitchFamily="18" charset="0"/>
              </a:rPr>
              <a:t> деятельности. Работа с одаренными детьми</a:t>
            </a:r>
            <a:endParaRPr lang="ru-RU" sz="2000" dirty="0">
              <a:solidFill>
                <a:srgbClr val="990000"/>
              </a:solidFill>
              <a:latin typeface="Century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357298"/>
            <a:ext cx="8286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10  марта 2022 года прошла </a:t>
            </a:r>
            <a:endParaRPr lang="ru-RU" sz="2000" dirty="0" smtClean="0"/>
          </a:p>
          <a:p>
            <a:r>
              <a:rPr lang="ru-RU" sz="2000" b="1" dirty="0" smtClean="0"/>
              <a:t>школьная научно-практическая конференция.</a:t>
            </a:r>
            <a:endParaRPr lang="ru-RU" sz="2000" dirty="0" smtClean="0"/>
          </a:p>
          <a:p>
            <a:r>
              <a:rPr lang="ru-RU" sz="2000" dirty="0" smtClean="0"/>
              <a:t>В конференции приняли участие 250 обучающихся.  Было заслушано 220 работ. </a:t>
            </a:r>
          </a:p>
          <a:p>
            <a:r>
              <a:rPr lang="ru-RU" sz="2000" dirty="0" smtClean="0"/>
              <a:t>Решение жюри конференции:  все работы обучающихся, которые стали победителями или призерами школьной научно-практической конференции были направлены на районную конференцию.</a:t>
            </a:r>
          </a:p>
          <a:p>
            <a:r>
              <a:rPr lang="ru-RU" sz="2000" dirty="0" smtClean="0"/>
              <a:t> Итого – 16  работ  были направлены на  участие в  районной научно-практической конференции.</a:t>
            </a:r>
          </a:p>
          <a:p>
            <a:r>
              <a:rPr lang="ru-RU" b="1" dirty="0" smtClean="0"/>
              <a:t>Результаты обучающихся в научно-практической конференции школьников «ЛУЧ» Одинцовского городского округа ВЕСНА 2022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81" y="595698"/>
            <a:ext cx="697459" cy="69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10.jpg" descr="C:\Users\User\Desktop\20-21 уч год\эра знаний\IMG-20210327-WA0007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43570" y="4500570"/>
            <a:ext cx="3159573" cy="196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071538" y="4857760"/>
            <a:ext cx="421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Century" pitchFamily="18" charset="0"/>
              </a:rPr>
              <a:t>50 % работ заняли призовые места, став победителями или лауреатами</a:t>
            </a:r>
          </a:p>
          <a:p>
            <a:pPr algn="just"/>
            <a:endParaRPr lang="ru-RU" sz="2000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3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7224" y="785794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990000"/>
                </a:solidFill>
                <a:latin typeface="Century" pitchFamily="18" charset="0"/>
              </a:rPr>
              <a:t>Внеучебной</a:t>
            </a:r>
            <a:r>
              <a:rPr lang="ru-RU" sz="2000" b="1" dirty="0" smtClean="0">
                <a:solidFill>
                  <a:srgbClr val="990000"/>
                </a:solidFill>
                <a:latin typeface="Century" pitchFamily="18" charset="0"/>
              </a:rPr>
              <a:t> деятельности. Работа с одаренными детьми</a:t>
            </a:r>
            <a:endParaRPr lang="ru-RU" sz="2000" dirty="0">
              <a:solidFill>
                <a:srgbClr val="990000"/>
              </a:solidFill>
              <a:latin typeface="Century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357298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81" y="595698"/>
            <a:ext cx="697459" cy="69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14414" y="3964900"/>
            <a:ext cx="74295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" pitchFamily="18" charset="0"/>
              </a:rPr>
              <a:t>Основными задачами и направлениями деятельности научного общества в следующем учебном году будут следующие: </a:t>
            </a:r>
          </a:p>
          <a:p>
            <a:r>
              <a:rPr lang="ru-RU" sz="1600" dirty="0" smtClean="0">
                <a:latin typeface="Century" pitchFamily="18" charset="0"/>
              </a:rPr>
              <a:t>1. Работа с интеллектуально одаренными детьми в рамках учебных предметов</a:t>
            </a:r>
          </a:p>
          <a:p>
            <a:r>
              <a:rPr lang="ru-RU" sz="1600" dirty="0" smtClean="0">
                <a:latin typeface="Century" pitchFamily="18" charset="0"/>
              </a:rPr>
              <a:t>2. Работа по вовлечению большего числа учащихся в научно-исследовательскую деятельность.</a:t>
            </a:r>
          </a:p>
          <a:p>
            <a:r>
              <a:rPr lang="ru-RU" sz="1600" dirty="0" smtClean="0">
                <a:latin typeface="Century" pitchFamily="18" charset="0"/>
              </a:rPr>
              <a:t>3. Проведение научно-практических семинаров для педагогов по теме «Проектная деятельность обучающихся».</a:t>
            </a:r>
          </a:p>
          <a:p>
            <a:r>
              <a:rPr lang="ru-RU" sz="1600" dirty="0" smtClean="0">
                <a:latin typeface="Century" pitchFamily="18" charset="0"/>
              </a:rPr>
              <a:t>4. Проведение работы по созданию банка тем для проведения проектной и исследовательской деятельности обучающихся.</a:t>
            </a:r>
          </a:p>
          <a:p>
            <a:pPr algn="just"/>
            <a:endParaRPr lang="ru-RU" sz="1600" dirty="0">
              <a:latin typeface="Century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00100" y="1428738"/>
          <a:ext cx="7643867" cy="2454602"/>
        </p:xfrm>
        <a:graphic>
          <a:graphicData uri="http://schemas.openxmlformats.org/drawingml/2006/table">
            <a:tbl>
              <a:tblPr/>
              <a:tblGrid>
                <a:gridCol w="1616332"/>
                <a:gridCol w="1183897"/>
                <a:gridCol w="2343307"/>
                <a:gridCol w="1285884"/>
                <a:gridCol w="1214447"/>
              </a:tblGrid>
              <a:tr h="9286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Год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Количество работ в школе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Количество работ, направленных на окружные конференции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Количество победителей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Количество призеров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2017-2018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420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25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13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2018-2019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228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24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17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2019-2020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215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24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19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2020-2021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220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24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18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2021-2022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225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16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4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93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282" y="476672"/>
            <a:ext cx="8686277" cy="5830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H="1" flipV="1">
            <a:off x="5141943" y="686307"/>
            <a:ext cx="34625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Год основания школы </a:t>
            </a:r>
          </a:p>
          <a:p>
            <a:pPr algn="ctr"/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1974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AutoShape 4" descr="https://myslide.ru/documents_4/5bd7925046193ba51b6eddb074d75594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myslide.ru/documents_4/5bd7925046193ba51b6eddb074d75594/img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0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0" y="764704"/>
            <a:ext cx="804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«Мы не выбираем профессию, а учим выбирать!» 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AutoShape 7" descr="https://school-9.odinedu.ru/images/_MG_8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school-9.odinedu.ru/images/_MG_825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55576" y="2996952"/>
            <a:ext cx="7920879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>
                <a:latin typeface="Comic Sans MS" panose="030F0702030302020204" pitchFamily="66" charset="0"/>
              </a:rPr>
              <a:t>51 обучающийся 8-9 классов  принял участие в реализации программы  по ранней профессиональной ориентации обучающихся 6-11 классов общеобразовательных организаций «Билет в будущее</a:t>
            </a:r>
            <a:r>
              <a:rPr lang="ru-RU" sz="2000" dirty="0" smtClean="0">
                <a:latin typeface="Comic Sans MS" panose="030F0702030302020204" pitchFamily="66" charset="0"/>
              </a:rPr>
              <a:t>».</a:t>
            </a:r>
          </a:p>
          <a:p>
            <a:pPr lvl="0" algn="just"/>
            <a:r>
              <a:rPr lang="ru-RU" sz="15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Мы не выбираем профессию, а учим выбирать!» -таков лозунг этого проекта.</a:t>
            </a:r>
          </a:p>
          <a:p>
            <a:pPr marL="274638" algn="just"/>
            <a:r>
              <a:rPr lang="ru-RU" sz="2000" dirty="0">
                <a:latin typeface="Comic Sans MS" panose="030F0702030302020204" pitchFamily="66" charset="0"/>
              </a:rPr>
              <a:t>Для того, чтобы выбрать свою траекторию развития ребенка, важно понимать его наклонности и интересы, его сильные и слабые стороны. Вы вместе с детьми можете самостоятельно пройти регистрацию и выявить наклонности ребенка.</a:t>
            </a:r>
          </a:p>
          <a:p>
            <a:pPr marL="274638" algn="ctr"/>
            <a:r>
              <a:rPr lang="ru-RU" sz="2000" b="1" dirty="0">
                <a:latin typeface="Comic Sans MS" panose="030F0702030302020204" pitchFamily="66" charset="0"/>
              </a:rPr>
              <a:t>сайт bilet.worldskills.ru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4814"/>
            <a:ext cx="4536504" cy="1864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83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0" y="764704"/>
            <a:ext cx="804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«Путевка в жизнь школьникам Подмосковья-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получение профессии вместе с аттестатом»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1" name="Picture 3" descr="C:\школа\школа 19-20\сайт19-20\фото учит и админ\савенк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6300" y="9617220"/>
            <a:ext cx="4617135" cy="61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" descr="https://school-9.odinedu.ru/images/_MG_8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school-9.odinedu.ru/images/_MG_825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44920" y="1556792"/>
            <a:ext cx="7920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Comic Sans MS" panose="030F0702030302020204" pitchFamily="66" charset="0"/>
              </a:rPr>
              <a:t>Участие в программе профессиональной подготовки в рамках приоритетного проекта «Путевка в жизнь школьникам Подмосковья-получение профессии вместе с аттестатом». Проект предполагает, что школьники еще во время обучения могут дополнительно получать профессию. В итоге, вместе с аттестатом они получают сертификат об окончании профессиональных курсов, что помогает молодым лучше сориентироваться на рынке трудоустройства. Уроки проводятся на базе колледжей и техникумов, которые находятся рядом со школой . Ученики нашей школы тоже стали участниками этой программы.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42"/>
          <a:stretch/>
        </p:blipFill>
        <p:spPr bwMode="auto">
          <a:xfrm>
            <a:off x="460374" y="3588698"/>
            <a:ext cx="2401887" cy="10655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16" t="34195" r="9912" b="25976"/>
          <a:stretch/>
        </p:blipFill>
        <p:spPr bwMode="auto">
          <a:xfrm rot="21060932">
            <a:off x="1041622" y="4179508"/>
            <a:ext cx="2267772" cy="830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3663602"/>
            <a:ext cx="583264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omic Sans MS" panose="030F0702030302020204" pitchFamily="66" charset="0"/>
              </a:rPr>
              <a:t>Ученик </a:t>
            </a:r>
            <a:r>
              <a:rPr lang="ru-RU" sz="1600" dirty="0" smtClean="0">
                <a:latin typeface="Comic Sans MS" panose="030F0702030302020204" pitchFamily="66" charset="0"/>
              </a:rPr>
              <a:t>8т класса  </a:t>
            </a:r>
            <a:r>
              <a:rPr lang="ru-RU" sz="1600" dirty="0">
                <a:latin typeface="Comic Sans MS" panose="030F0702030302020204" pitchFamily="66" charset="0"/>
              </a:rPr>
              <a:t>на базе Одинцовского техникума </a:t>
            </a:r>
            <a:r>
              <a:rPr lang="ru-RU" sz="1600" dirty="0" smtClean="0">
                <a:latin typeface="Comic Sans MS" panose="030F0702030302020204" pitchFamily="66" charset="0"/>
              </a:rPr>
              <a:t>получают </a:t>
            </a:r>
            <a:r>
              <a:rPr lang="ru-RU" sz="1600" dirty="0">
                <a:latin typeface="Comic Sans MS" panose="030F0702030302020204" pitchFamily="66" charset="0"/>
              </a:rPr>
              <a:t>профессию </a:t>
            </a:r>
            <a:r>
              <a:rPr lang="ru-RU" sz="1600" b="1" dirty="0">
                <a:latin typeface="Comic Sans MS" panose="030F0702030302020204" pitchFamily="66" charset="0"/>
              </a:rPr>
              <a:t>слесаря по ремонту </a:t>
            </a:r>
            <a:r>
              <a:rPr lang="ru-RU" sz="1600" b="1" dirty="0" smtClean="0">
                <a:latin typeface="Comic Sans MS" panose="030F0702030302020204" pitchFamily="66" charset="0"/>
              </a:rPr>
              <a:t>автомобилей.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  <a:p>
            <a:r>
              <a:rPr lang="ru-RU" sz="1600" dirty="0">
                <a:latin typeface="Comic Sans MS" panose="030F0702030302020204" pitchFamily="66" charset="0"/>
              </a:rPr>
              <a:t>Одна из лучших учениц нашей школы, выпускница 9-ых классов, Макаренко Анастасия вместе с аттестатом особого образца получила свидетельство о профессии рабочего в должности служащего, ей присвоена </a:t>
            </a:r>
            <a:r>
              <a:rPr lang="ru-RU" sz="1600" b="1" dirty="0">
                <a:latin typeface="Comic Sans MS" panose="030F0702030302020204" pitchFamily="66" charset="0"/>
              </a:rPr>
              <a:t>квалификация оператора электронно-вычислительных и вычислительных машин 2-ого разряда</a:t>
            </a:r>
            <a:r>
              <a:rPr lang="ru-RU" sz="1600" dirty="0">
                <a:latin typeface="Comic Sans MS" panose="030F0702030302020204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99" r="31306"/>
          <a:stretch/>
        </p:blipFill>
        <p:spPr bwMode="auto">
          <a:xfrm>
            <a:off x="1025031" y="5181659"/>
            <a:ext cx="1674761" cy="128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48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0" y="764704"/>
            <a:ext cx="804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  <a:cs typeface="Times New Roman" pitchFamily="18" charset="0"/>
              </a:rPr>
              <a:t>Сетевое взаимодействие, партнерство</a:t>
            </a:r>
            <a:endParaRPr lang="ru-RU" sz="2400" b="1" dirty="0">
              <a:solidFill>
                <a:srgbClr val="80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1" name="Picture 3" descr="C:\школа\школа 19-20\сайт19-20\фото учит и админ\савенк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6300" y="9617220"/>
            <a:ext cx="4617135" cy="61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" descr="https://school-9.odinedu.ru/images/_MG_8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school-9.odinedu.ru/images/_MG_825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44920" y="1124744"/>
            <a:ext cx="7920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  <a:p>
            <a:pPr algn="just"/>
            <a:r>
              <a:rPr lang="ru-RU" dirty="0" smtClean="0"/>
              <a:t>Школа </a:t>
            </a:r>
            <a:r>
              <a:rPr lang="ru-RU" dirty="0"/>
              <a:t>заключила договора о сотрудничестве как с высшими учебными заведениями, так и с колледжами. В течение учебного года проходили встречи учеников с представителями Российского университета транспорта, Краснознаменского городского колледжа, колледжа «Синергия».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5776" y="2923400"/>
            <a:ext cx="6336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ru-RU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Партнерство с Одинцовским филиалом МГИМО в области научной и образовательной деятельности с целью подготовки молодежи</a:t>
            </a:r>
          </a:p>
          <a:p>
            <a:pPr marL="285750" indent="-285750">
              <a:buBlip>
                <a:blip r:embed="rId5"/>
              </a:buBlip>
            </a:pPr>
            <a:r>
              <a:rPr lang="ru-RU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Партнерство с университетом и колледжем «Синергия»;</a:t>
            </a:r>
          </a:p>
          <a:p>
            <a:pPr marL="285750" lvl="0" indent="-285750">
              <a:buBlip>
                <a:blip r:embed="rId5"/>
              </a:buBlip>
            </a:pPr>
            <a:r>
              <a:rPr lang="ru-RU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Партнерство с Московским колледжем транспорта | РУТ (МИИТ)                                                   </a:t>
            </a:r>
            <a:endParaRPr lang="ru-RU" sz="16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021" y="2788095"/>
            <a:ext cx="1860739" cy="112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22AF1705-5963-485C-B23D-ED74AF3B9AB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9367" y="4001028"/>
            <a:ext cx="2233697" cy="504877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99" y="4715673"/>
            <a:ext cx="2233697" cy="5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:\школа\школа 19-20\газета 2020\СЕНТЯБРЬ\СЕНТЯБРЬ\Наши события\путёвк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9376" y="4253466"/>
            <a:ext cx="1622841" cy="211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школа\школа 19-20\газета 2020\СЕНТЯБРЬ\СЕНТЯБРЬ\Наши события\путёвка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79329"/>
            <a:ext cx="1870788" cy="169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59671"/>
            <a:ext cx="2016962" cy="151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552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Педагогический коллектив – коллектив единомышленников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99" y="1229702"/>
            <a:ext cx="7781119" cy="5179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85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Педагогический коллектив – коллектив единомышленников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2372" y="1287780"/>
            <a:ext cx="2459589" cy="1637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9049495"/>
              </p:ext>
            </p:extLst>
          </p:nvPr>
        </p:nvGraphicFramePr>
        <p:xfrm>
          <a:off x="467545" y="1268760"/>
          <a:ext cx="5461777" cy="28041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640804"/>
                <a:gridCol w="1820973"/>
              </a:tblGrid>
              <a:tr h="266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</a:rPr>
                        <a:t>Показатели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</a:rPr>
                        <a:t>Показатели ОУ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</a:rPr>
                        <a:t>Общее количество работников ОУ (все работники)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</a:rPr>
                        <a:t>83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</a:rPr>
                        <a:t>Общее количество педагогических работников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61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</a:rPr>
                        <a:t>Учителя , аттестованные на </a:t>
                      </a:r>
                      <a:r>
                        <a:rPr lang="ru-RU" sz="1600" dirty="0" smtClean="0">
                          <a:effectLst/>
                          <a:latin typeface="Comic Sans MS" panose="030F0702030302020204" pitchFamily="66" charset="0"/>
                        </a:rPr>
                        <a:t>квалификационные категории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</a:rPr>
                        <a:t>высшая категория  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27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>
                          <a:effectLst/>
                          <a:latin typeface="Comic Sans MS" panose="030F0702030302020204" pitchFamily="66" charset="0"/>
                        </a:rPr>
                        <a:t>первая категория</a:t>
                      </a:r>
                      <a:endParaRPr lang="ru-RU" sz="12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19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>
                          <a:effectLst/>
                          <a:latin typeface="Comic Sans MS" panose="030F0702030302020204" pitchFamily="66" charset="0"/>
                        </a:rPr>
                        <a:t>молодые специалисты</a:t>
                      </a:r>
                      <a:endParaRPr lang="ru-RU" sz="12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4326" marR="64326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0068414"/>
              </p:ext>
            </p:extLst>
          </p:nvPr>
        </p:nvGraphicFramePr>
        <p:xfrm>
          <a:off x="467544" y="4128407"/>
          <a:ext cx="5184575" cy="190913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84176"/>
                <a:gridCol w="1080120"/>
                <a:gridCol w="1209534"/>
                <a:gridCol w="1310745"/>
              </a:tblGrid>
              <a:tr h="68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omic Sans MS" panose="030F0702030302020204" pitchFamily="66" charset="0"/>
                        </a:rPr>
                        <a:t>Учебный год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Comic Sans MS" panose="030F0702030302020204" pitchFamily="66" charset="0"/>
                        </a:rPr>
                        <a:t>Количество учителей и педагогических работников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Comic Sans MS" panose="030F0702030302020204" pitchFamily="66" charset="0"/>
                        </a:rPr>
                        <a:t>Количество учителей высшей категории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Comic Sans MS" panose="030F0702030302020204" pitchFamily="66" charset="0"/>
                        </a:rPr>
                        <a:t>Количество учителей первой категории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Comic Sans MS" panose="030F0702030302020204" pitchFamily="66" charset="0"/>
                        </a:rPr>
                        <a:t>2018/2019 </a:t>
                      </a:r>
                      <a:r>
                        <a:rPr lang="ru-RU" sz="1200" kern="1200" dirty="0" err="1">
                          <a:effectLst/>
                          <a:latin typeface="Comic Sans MS" panose="030F0702030302020204" pitchFamily="66" charset="0"/>
                        </a:rPr>
                        <a:t>уч.год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omic Sans MS" panose="030F0702030302020204" pitchFamily="66" charset="0"/>
                        </a:rPr>
                        <a:t>43</a:t>
                      </a:r>
                      <a:endParaRPr lang="ru-RU" sz="1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omic Sans MS" panose="030F0702030302020204" pitchFamily="66" charset="0"/>
                        </a:rPr>
                        <a:t>13 30%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omic Sans MS" panose="030F0702030302020204" pitchFamily="66" charset="0"/>
                        </a:rPr>
                        <a:t>11   26%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2019/2020 </a:t>
                      </a:r>
                      <a:r>
                        <a:rPr lang="ru-RU" sz="1200" dirty="0" err="1">
                          <a:effectLst/>
                          <a:latin typeface="Comic Sans MS" panose="030F0702030302020204" pitchFamily="66" charset="0"/>
                        </a:rPr>
                        <a:t>уч.год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omic Sans MS" panose="030F0702030302020204" pitchFamily="66" charset="0"/>
                        </a:rPr>
                        <a:t>52</a:t>
                      </a:r>
                      <a:endParaRPr lang="ru-RU" sz="1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omic Sans MS" panose="030F0702030302020204" pitchFamily="66" charset="0"/>
                        </a:rPr>
                        <a:t>20  38%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omic Sans MS" panose="030F0702030302020204" pitchFamily="66" charset="0"/>
                        </a:rPr>
                        <a:t>19   36%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2020/2021 </a:t>
                      </a:r>
                      <a:r>
                        <a:rPr lang="ru-RU" sz="1200" dirty="0" err="1">
                          <a:effectLst/>
                          <a:latin typeface="Comic Sans MS" panose="030F0702030302020204" pitchFamily="66" charset="0"/>
                        </a:rPr>
                        <a:t>уч.год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omic Sans MS" panose="030F0702030302020204" pitchFamily="66" charset="0"/>
                        </a:rPr>
                        <a:t>54</a:t>
                      </a:r>
                      <a:endParaRPr lang="ru-RU" sz="1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omic Sans MS" panose="030F0702030302020204" pitchFamily="66" charset="0"/>
                        </a:rPr>
                        <a:t>24  44%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omic Sans MS" panose="030F0702030302020204" pitchFamily="66" charset="0"/>
                        </a:rPr>
                        <a:t>20   37%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omic Sans MS" panose="030F0702030302020204" pitchFamily="66" charset="0"/>
                        </a:rPr>
                        <a:t>2020/2021 </a:t>
                      </a:r>
                      <a:r>
                        <a:rPr lang="ru-RU" sz="1200" dirty="0" err="1" smtClean="0">
                          <a:effectLst/>
                          <a:latin typeface="Comic Sans MS" panose="030F0702030302020204" pitchFamily="66" charset="0"/>
                        </a:rPr>
                        <a:t>уч.год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63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27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19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76872626"/>
              </p:ext>
            </p:extLst>
          </p:nvPr>
        </p:nvGraphicFramePr>
        <p:xfrm>
          <a:off x="5277033" y="3212976"/>
          <a:ext cx="386696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75656" y="601199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Ч</a:t>
            </a:r>
            <a:r>
              <a:rPr lang="ru-RU" dirty="0" smtClean="0">
                <a:latin typeface="Comic Sans MS" panose="030F0702030302020204" pitchFamily="66" charset="0"/>
              </a:rPr>
              <a:t>исленности </a:t>
            </a:r>
            <a:r>
              <a:rPr lang="ru-RU" dirty="0">
                <a:latin typeface="Comic Sans MS" panose="030F0702030302020204" pitchFamily="66" charset="0"/>
              </a:rPr>
              <a:t>учителей в возрасте до 35 лет составляет 34 %</a:t>
            </a:r>
          </a:p>
        </p:txBody>
      </p:sp>
    </p:spTree>
    <p:extLst>
      <p:ext uri="{BB962C8B-B14F-4D97-AF65-F5344CB8AC3E}">
        <p14:creationId xmlns:p14="http://schemas.microsoft.com/office/powerpoint/2010/main" xmlns="" val="11714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764704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Участие учителей в профессиональных конкурсах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43159292"/>
              </p:ext>
            </p:extLst>
          </p:nvPr>
        </p:nvGraphicFramePr>
        <p:xfrm>
          <a:off x="5277033" y="3212976"/>
          <a:ext cx="386696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71604" y="1142984"/>
            <a:ext cx="741310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171450">
              <a:buBlip>
                <a:blip r:embed="rId5"/>
              </a:buBlip>
            </a:pPr>
            <a:r>
              <a:rPr lang="ru-RU" sz="1400" dirty="0" smtClean="0">
                <a:latin typeface="Comic Sans MS" pitchFamily="66" charset="0"/>
              </a:rPr>
              <a:t>2018-2021 год – Лауреат муниципального этапа педагогического марафона классных руководителей «Учительство Подмосковья – воспитанию будущего поколения»- Ильичева Екатерина Николаевна, учитель русского языка и литературы(высшая квалификационная категория).</a:t>
            </a:r>
          </a:p>
          <a:p>
            <a:pPr marL="266700" lvl="0" indent="-171450">
              <a:buBlip>
                <a:blip r:embed="rId5"/>
              </a:buBlip>
            </a:pPr>
            <a:r>
              <a:rPr lang="ru-RU" sz="1400" dirty="0" smtClean="0">
                <a:latin typeface="Comic Sans MS" pitchFamily="66" charset="0"/>
              </a:rPr>
              <a:t>победитель регионального этапа педагогического марафона классных руководителей «Учительство Подмосковья – воспитанию будущего поколения» в номинации «Физическое воспитание».</a:t>
            </a:r>
          </a:p>
          <a:p>
            <a:pPr marL="266700" lvl="0" indent="-171450">
              <a:buBlip>
                <a:blip r:embed="rId5"/>
              </a:buBlip>
            </a:pPr>
            <a:r>
              <a:rPr lang="ru-RU" sz="1400" dirty="0" smtClean="0">
                <a:latin typeface="Comic Sans MS" pitchFamily="66" charset="0"/>
              </a:rPr>
              <a:t>2018-2021 год – победитель в региональном конкурсе на получение денежного поощрения лучших учителей Московской области»;</a:t>
            </a:r>
          </a:p>
          <a:p>
            <a:pPr marL="266700" lvl="0" indent="-171450">
              <a:buBlip>
                <a:blip r:embed="rId5"/>
              </a:buBlip>
            </a:pPr>
            <a:r>
              <a:rPr lang="ru-RU" sz="1400" dirty="0" smtClean="0">
                <a:latin typeface="Comic Sans MS" pitchFamily="66" charset="0"/>
              </a:rPr>
              <a:t>2018-2021 год –победитель конкурсного отбора педагогических работников образовательных учреждений Одинцовского муниципального района для денежного поощрения именными премиями Главы Одинцовского муниципального района Московской области за высокие результаты профессиональной деятельности. </a:t>
            </a:r>
          </a:p>
          <a:p>
            <a:pPr marL="266700" lvl="0" indent="-171450">
              <a:buBlip>
                <a:blip r:embed="rId5"/>
              </a:buBlip>
            </a:pPr>
            <a:r>
              <a:rPr lang="ru-RU" sz="1400" dirty="0" smtClean="0">
                <a:latin typeface="Comic Sans MS" pitchFamily="66" charset="0"/>
              </a:rPr>
              <a:t>В 2021/2022 учебном году учителя  принимали участие в значимых конкурсах, оказавших положительное влияние на оценку деятельности МБОУ Одинцовской СОШ №9 имени </a:t>
            </a:r>
            <a:r>
              <a:rPr lang="ru-RU" sz="1400" dirty="0" err="1" smtClean="0">
                <a:latin typeface="Comic Sans MS" pitchFamily="66" charset="0"/>
              </a:rPr>
              <a:t>М.И.Неделина</a:t>
            </a:r>
            <a:r>
              <a:rPr lang="ru-RU" sz="1400" dirty="0" smtClean="0">
                <a:latin typeface="Comic Sans MS" pitchFamily="66" charset="0"/>
              </a:rPr>
              <a:t>: </a:t>
            </a:r>
          </a:p>
          <a:p>
            <a:pPr marL="266700" lvl="0" indent="-171450">
              <a:buBlip>
                <a:blip r:embed="rId5"/>
              </a:buBlip>
            </a:pPr>
            <a:r>
              <a:rPr lang="ru-RU" sz="1400" dirty="0" smtClean="0">
                <a:latin typeface="Comic Sans MS" pitchFamily="66" charset="0"/>
              </a:rPr>
              <a:t>Лебедева </a:t>
            </a:r>
            <a:r>
              <a:rPr lang="ru-RU" sz="1400" dirty="0" err="1" smtClean="0">
                <a:latin typeface="Comic Sans MS" pitchFamily="66" charset="0"/>
              </a:rPr>
              <a:t>Е.Н.,учитель</a:t>
            </a:r>
            <a:r>
              <a:rPr lang="ru-RU" sz="1400" dirty="0" smtClean="0">
                <a:latin typeface="Comic Sans MS" pitchFamily="66" charset="0"/>
              </a:rPr>
              <a:t> английского языка, приняла участие в конкурсе  «Учительство </a:t>
            </a:r>
            <a:r>
              <a:rPr lang="ru-RU" sz="1400" dirty="0" err="1" smtClean="0">
                <a:latin typeface="Comic Sans MS" pitchFamily="66" charset="0"/>
              </a:rPr>
              <a:t>Подмосковья-воспитаниюбудущего</a:t>
            </a:r>
            <a:r>
              <a:rPr lang="ru-RU" sz="1400" dirty="0" smtClean="0">
                <a:latin typeface="Comic Sans MS" pitchFamily="66" charset="0"/>
              </a:rPr>
              <a:t> поколения России!»;</a:t>
            </a:r>
          </a:p>
          <a:p>
            <a:pPr marL="266700" lvl="0" indent="-171450">
              <a:buBlip>
                <a:blip r:embed="rId5"/>
              </a:buBlip>
            </a:pPr>
            <a:r>
              <a:rPr lang="ru-RU" sz="1400" dirty="0" smtClean="0">
                <a:latin typeface="Comic Sans MS" pitchFamily="66" charset="0"/>
              </a:rPr>
              <a:t>Ильичева </a:t>
            </a:r>
            <a:r>
              <a:rPr lang="ru-RU" sz="1400" dirty="0" err="1" smtClean="0">
                <a:latin typeface="Comic Sans MS" pitchFamily="66" charset="0"/>
              </a:rPr>
              <a:t>Е.Н.,учитель</a:t>
            </a:r>
            <a:r>
              <a:rPr lang="ru-RU" sz="1400" dirty="0" smtClean="0">
                <a:latin typeface="Comic Sans MS" pitchFamily="66" charset="0"/>
              </a:rPr>
              <a:t> русского языка и литературы, стала призером муниципального уровня в конкурсе «Педагог года»;</a:t>
            </a:r>
          </a:p>
          <a:p>
            <a:pPr marL="266700" lvl="0" indent="-171450">
              <a:buBlip>
                <a:blip r:embed="rId5"/>
              </a:buBlip>
            </a:pPr>
            <a:r>
              <a:rPr lang="ru-RU" sz="1400" dirty="0" smtClean="0">
                <a:latin typeface="Comic Sans MS" pitchFamily="66" charset="0"/>
              </a:rPr>
              <a:t>Тихонова Е.В., учитель истории и обществознания, стала победителем конкурса ПНПО как муниципального, так и регионального уровней.</a:t>
            </a:r>
          </a:p>
          <a:p>
            <a:pPr marL="266700" indent="-171450"/>
            <a:r>
              <a:rPr lang="ru-RU" sz="1600" dirty="0">
                <a:latin typeface="Comic Sans MS" panose="030F0702030302020204" pitchFamily="66" charset="0"/>
              </a:rPr>
              <a:t> </a:t>
            </a:r>
            <a:endParaRPr lang="ru-RU" sz="16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10243" name="Picture 3" descr="C:\школа\школа 19-20\газета 2020\СЕНТЯБРЬ\СЕНТЯБРЬ\Наши достижения\Ильиче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214422"/>
            <a:ext cx="1384707" cy="2225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школа\школа 19-20\газета 2020\СЕНТЯБРЬ\СЕНТЯБРЬ\Наши достижения\1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6" t="12895" b="10250"/>
          <a:stretch/>
        </p:blipFill>
        <p:spPr bwMode="auto">
          <a:xfrm>
            <a:off x="0" y="3429000"/>
            <a:ext cx="1509460" cy="908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429132"/>
            <a:ext cx="1321571" cy="1762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564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0" y="764704"/>
            <a:ext cx="804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Учителя,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подготовившие призеров и победителей муниципального этапа Всероссийской олимпиады школьников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1" name="Picture 3" descr="C:\школа\школа 19-20\сайт19-20\фото учит и админ\савенк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6300" y="9617220"/>
            <a:ext cx="4617135" cy="61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" descr="https://school-9.odinedu.ru/images/_MG_8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school-9.odinedu.ru/images/_MG_825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28596" y="1508768"/>
          <a:ext cx="8286807" cy="5160650"/>
        </p:xfrm>
        <a:graphic>
          <a:graphicData uri="http://schemas.openxmlformats.org/drawingml/2006/table">
            <a:tbl>
              <a:tblPr/>
              <a:tblGrid>
                <a:gridCol w="2071702"/>
                <a:gridCol w="1571636"/>
                <a:gridCol w="1714512"/>
                <a:gridCol w="2928957"/>
              </a:tblGrid>
              <a:tr h="680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ФИО учителя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Предмет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Приглашены на региональный этап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Участники регионального этапа Всероссийской олимпиады школьников 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4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Кузнецова Марина Владимировна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Обществознание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призер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участник регионального этапа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3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Тихонова Елена Вячеславовна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Экономика, история, 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победитель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  6 призеров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6 участников регионального этапа, 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призер регионального этапа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8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Ханова Марьям Магомедовна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География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победитель,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Comic Sans MS" pitchFamily="66" charset="0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призер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2 участника регионального этапа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4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Ильичева Екатерина Николаевна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Литература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призер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участник регионального этапа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0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Абдурахманова Наталья Владимировна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Технология КД. Подмосковная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приглашенный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участник регионального этапа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0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Татьяна Венедиктовна Мунтян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Астрономия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1 призер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8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Испанский язык 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2 победителя</a:t>
                      </a:r>
                      <a:endParaRPr lang="ru-RU" sz="140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Times New Roman"/>
                          <a:cs typeface="Calibri"/>
                        </a:rPr>
                        <a:t>2 участника регионального этапа</a:t>
                      </a:r>
                      <a:endParaRPr lang="ru-RU" sz="1400" dirty="0">
                        <a:latin typeface="Comic Sans MS" pitchFamily="66" charset="0"/>
                        <a:ea typeface="Calibri"/>
                        <a:cs typeface="Calibri"/>
                      </a:endParaRPr>
                    </a:p>
                  </a:txBody>
                  <a:tcPr marL="11424" marR="11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995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0" y="764704"/>
            <a:ext cx="804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Педагогические награды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1" name="Picture 3" descr="C:\школа\школа 19-20\сайт19-20\фото учит и админ\савенк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6300" y="9617220"/>
            <a:ext cx="4617135" cy="61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" descr="https://school-9.odinedu.ru/images/_MG_8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school-9.odinedu.ru/images/_MG_825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10" y="1142984"/>
            <a:ext cx="83582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Труд многих педагогов школы получил высокую оценку на государственном, региональном и муниципальном уровне. Из работающих на данный момент педагогов награждены: </a:t>
            </a:r>
          </a:p>
          <a:p>
            <a:pPr marL="177800" indent="-177800">
              <a:buBlip>
                <a:blip r:embed="rId5"/>
              </a:buBlip>
            </a:pPr>
            <a:r>
              <a:rPr lang="ru-RU" sz="1400" b="1" i="1" dirty="0" smtClean="0"/>
              <a:t>Почетным званием «Почетный работник общего образования Российской Федерации»</a:t>
            </a:r>
            <a:r>
              <a:rPr lang="ru-RU" sz="1400" dirty="0" smtClean="0"/>
              <a:t> - 2 педагога: учитель начальных классов Самсонова Галина Васильевна, учитель математики </a:t>
            </a:r>
            <a:r>
              <a:rPr lang="ru-RU" sz="1400" dirty="0" err="1" smtClean="0"/>
              <a:t>Эндеберя</a:t>
            </a:r>
            <a:r>
              <a:rPr lang="ru-RU" sz="1400" dirty="0" smtClean="0"/>
              <a:t> Ольга Александровна;</a:t>
            </a:r>
          </a:p>
          <a:p>
            <a:pPr marL="177800" indent="-177800">
              <a:buBlip>
                <a:blip r:embed="rId5"/>
              </a:buBlip>
            </a:pPr>
            <a:r>
              <a:rPr lang="ru-RU" sz="1400" b="1" i="1" dirty="0" smtClean="0"/>
              <a:t>Почетным знаком «Отличник народного образования»</a:t>
            </a:r>
            <a:r>
              <a:rPr lang="ru-RU" sz="1400" dirty="0" smtClean="0"/>
              <a:t> - 1педагог: учитель биологии, старший воспитатель </a:t>
            </a:r>
            <a:r>
              <a:rPr lang="ru-RU" sz="1400" dirty="0" err="1" smtClean="0"/>
              <a:t>Шуригина</a:t>
            </a:r>
            <a:r>
              <a:rPr lang="ru-RU" sz="1400" dirty="0" smtClean="0"/>
              <a:t> Людмила Васильевна; </a:t>
            </a:r>
          </a:p>
          <a:p>
            <a:pPr marL="177800" indent="-177800">
              <a:buBlip>
                <a:blip r:embed="rId5"/>
              </a:buBlip>
            </a:pPr>
            <a:r>
              <a:rPr lang="ru-RU" sz="1400" b="1" i="1" dirty="0" smtClean="0"/>
              <a:t>Почетной грамотой Министерства образования Российской Федерации</a:t>
            </a:r>
            <a:r>
              <a:rPr lang="ru-RU" sz="1400" dirty="0" smtClean="0"/>
              <a:t>- 6 педагогов: директор школы </a:t>
            </a:r>
            <a:r>
              <a:rPr lang="ru-RU" sz="1400" dirty="0" err="1" smtClean="0"/>
              <a:t>Кушко</a:t>
            </a:r>
            <a:r>
              <a:rPr lang="ru-RU" sz="1400" dirty="0" smtClean="0"/>
              <a:t> </a:t>
            </a:r>
            <a:r>
              <a:rPr lang="ru-RU" sz="1400" dirty="0" err="1" smtClean="0"/>
              <a:t>З.Л.,учитель</a:t>
            </a:r>
            <a:r>
              <a:rPr lang="ru-RU" sz="1400" dirty="0" smtClean="0"/>
              <a:t> математики </a:t>
            </a:r>
            <a:r>
              <a:rPr lang="ru-RU" sz="1400" dirty="0" err="1" smtClean="0"/>
              <a:t>Эндеберя</a:t>
            </a:r>
            <a:r>
              <a:rPr lang="ru-RU" sz="1400" dirty="0" smtClean="0"/>
              <a:t> О.А., учитель начальных классов Самсонова Г.В., учитель иностранного языка Курья </a:t>
            </a:r>
            <a:r>
              <a:rPr lang="ru-RU" sz="1400" dirty="0" err="1" smtClean="0"/>
              <a:t>н</a:t>
            </a:r>
            <a:r>
              <a:rPr lang="ru-RU" sz="1400" dirty="0" smtClean="0"/>
              <a:t> В.Н., учитель математики Кузнецова В.А.;</a:t>
            </a:r>
          </a:p>
          <a:p>
            <a:pPr marL="177800" indent="-177800">
              <a:buBlip>
                <a:blip r:embed="rId5"/>
              </a:buBlip>
            </a:pPr>
            <a:r>
              <a:rPr lang="ru-RU" sz="1400" b="1" i="1" dirty="0" smtClean="0"/>
              <a:t>Почетной грамотой  Министерства образования Московской области</a:t>
            </a:r>
            <a:r>
              <a:rPr lang="ru-RU" sz="1400" b="1" dirty="0" smtClean="0"/>
              <a:t>-</a:t>
            </a:r>
            <a:r>
              <a:rPr lang="ru-RU" sz="1400" dirty="0" smtClean="0"/>
              <a:t>5 педагогов: учитель начальной школы Долгова М.З., учитель начальных классов Истомина Т.В., учитель математики  Кузнецова В.А., учитель иностранного языка </a:t>
            </a:r>
            <a:r>
              <a:rPr lang="ru-RU" sz="1400" dirty="0" err="1" smtClean="0"/>
              <a:t>Курьян</a:t>
            </a:r>
            <a:r>
              <a:rPr lang="ru-RU" sz="1400" dirty="0" smtClean="0"/>
              <a:t> В.Н., заместитель директора по УМР Пасечник М.А., заместитель директора по ВР Сергачева Л.В.;</a:t>
            </a:r>
          </a:p>
          <a:p>
            <a:pPr marL="177800" indent="-177800">
              <a:buBlip>
                <a:blip r:embed="rId5"/>
              </a:buBlip>
            </a:pPr>
            <a:r>
              <a:rPr lang="ru-RU" sz="1400" b="1" i="1" dirty="0" smtClean="0"/>
              <a:t>Почетной грамотой Московской областной Думы</a:t>
            </a:r>
            <a:r>
              <a:rPr lang="ru-RU" sz="1400" b="1" dirty="0" smtClean="0"/>
              <a:t>-</a:t>
            </a:r>
            <a:r>
              <a:rPr lang="ru-RU" sz="1400" dirty="0" smtClean="0"/>
              <a:t>1 педагог: учитель иностранного языка </a:t>
            </a:r>
            <a:r>
              <a:rPr lang="ru-RU" sz="1400" dirty="0" err="1" smtClean="0"/>
              <a:t>Курьян</a:t>
            </a:r>
            <a:r>
              <a:rPr lang="ru-RU" sz="1400" dirty="0" smtClean="0"/>
              <a:t> В.Н.</a:t>
            </a:r>
          </a:p>
          <a:p>
            <a:pPr marL="177800" indent="-177800">
              <a:buBlip>
                <a:blip r:embed="rId5"/>
              </a:buBlip>
            </a:pPr>
            <a:r>
              <a:rPr lang="ru-RU" sz="1400" b="1" i="1" dirty="0" smtClean="0"/>
              <a:t>Благодарственным  письмом Московской областной Думы</a:t>
            </a:r>
            <a:r>
              <a:rPr lang="ru-RU" sz="1400" b="1" dirty="0" smtClean="0"/>
              <a:t>-</a:t>
            </a:r>
            <a:r>
              <a:rPr lang="ru-RU" sz="1400" dirty="0" smtClean="0"/>
              <a:t>4 педагога: учитель начальных классов Ильина Т.А., учитель физической культуры Кораблёва И.В., учитель технологии Маркина Г.В., учитель физики </a:t>
            </a:r>
            <a:r>
              <a:rPr lang="ru-RU" sz="1400" dirty="0" err="1" smtClean="0"/>
              <a:t>Мунтян</a:t>
            </a:r>
            <a:r>
              <a:rPr lang="ru-RU" sz="1400" dirty="0" smtClean="0"/>
              <a:t> Т.В., заместитель директора по УВР </a:t>
            </a:r>
            <a:r>
              <a:rPr lang="ru-RU" sz="1400" dirty="0" err="1" smtClean="0"/>
              <a:t>Штанова</a:t>
            </a:r>
            <a:r>
              <a:rPr lang="ru-RU" sz="1400" dirty="0" smtClean="0"/>
              <a:t> Л.П.;</a:t>
            </a:r>
          </a:p>
          <a:p>
            <a:pPr marL="177800" indent="-177800">
              <a:buBlip>
                <a:blip r:embed="rId5"/>
              </a:buBlip>
            </a:pPr>
            <a:r>
              <a:rPr lang="ru-RU" sz="1400" b="1" dirty="0" smtClean="0"/>
              <a:t>Государственные награды муниципального значения имеют 40 педагогов .</a:t>
            </a:r>
          </a:p>
          <a:p>
            <a:pPr marL="808038"/>
            <a:r>
              <a:rPr lang="ru-RU" sz="1400" dirty="0" smtClean="0"/>
              <a:t>Таким образом, школа полностью укомплектована педагогическими кадрами в соответствии со штатным расписанием. Педагогический состав имеет достаточный уровень квалификации, профессионализма, инновационного потенциала. Образовательная и профессионально-квалификационная структура педагогических кадров соответствует лицензионным требованиям и образовательным запросам социума.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5995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0" y="764704"/>
            <a:ext cx="804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  <a:cs typeface="Times New Roman" pitchFamily="18" charset="0"/>
              </a:rPr>
              <a:t>Сетевое взаимодействие, партнерство</a:t>
            </a:r>
            <a:endParaRPr lang="ru-RU" sz="2400" b="1" dirty="0">
              <a:solidFill>
                <a:srgbClr val="80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1" name="Picture 3" descr="C:\школа\школа 19-20\сайт19-20\фото учит и админ\савенк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6300" y="9617220"/>
            <a:ext cx="4617135" cy="61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" descr="https://school-9.odinedu.ru/images/_MG_8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school-9.odinedu.ru/images/_MG_825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07704" y="1124744"/>
            <a:ext cx="698477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  <a:p>
            <a:pPr indent="182563" algn="just"/>
            <a:r>
              <a:rPr lang="ru-RU" sz="1600" dirty="0">
                <a:latin typeface="Comic Sans MS" panose="030F0702030302020204" pitchFamily="66" charset="0"/>
              </a:rPr>
              <a:t>В течение трех последних лет школа активно сотрудничает с кафедрой естественно-научных дисциплин ГБОУ ВО МО «Академией социального управления». Ежегодно школа выступает  в качестве площадки для проведения региональных семинаров для учителей Московской области. В рамках сотрудничества с высшими учебными заведениями  (ГБОУ ВО МО «Академией социального управления») были организованы семинары по следующим направлениям </a:t>
            </a:r>
            <a:r>
              <a:rPr lang="ru-RU" sz="1600" b="1" dirty="0">
                <a:latin typeface="Comic Sans MS" panose="030F0702030302020204" pitchFamily="66" charset="0"/>
              </a:rPr>
              <a:t>«Повышение качества естественно-научного и математического образования как мотивационное условие формирования ключевых компетенций  профессий будущего» и «Современные технологии  в процессе обучения математическим и естественно-научным дисциплинам</a:t>
            </a:r>
            <a:r>
              <a:rPr lang="ru-RU" sz="1600" b="1" dirty="0" smtClean="0">
                <a:latin typeface="Comic Sans MS" panose="030F0702030302020204" pitchFamily="66" charset="0"/>
              </a:rPr>
              <a:t>»</a:t>
            </a:r>
            <a:r>
              <a:rPr lang="ru-RU" sz="1600" dirty="0" smtClean="0">
                <a:latin typeface="Comic Sans MS" panose="030F0702030302020204" pitchFamily="66" charset="0"/>
              </a:rPr>
              <a:t>.</a:t>
            </a:r>
            <a:endParaRPr lang="ru-RU" sz="1600" dirty="0">
              <a:latin typeface="Comic Sans MS" panose="030F0702030302020204" pitchFamily="66" charset="0"/>
            </a:endParaRPr>
          </a:p>
          <a:p>
            <a:pPr indent="182563" algn="just"/>
            <a:r>
              <a:rPr lang="ru-RU" sz="1600" dirty="0">
                <a:latin typeface="Comic Sans MS" panose="030F0702030302020204" pitchFamily="66" charset="0"/>
              </a:rPr>
              <a:t>В апреле 2019 года школе присвоен статус региональной экспериментальной площадки «Современные подходы  в процессе обучения математическим и естественно-научным дисциплинам с целью   достижения результатов обучения в соответствии с ФГОС СОО». </a:t>
            </a:r>
            <a:r>
              <a:rPr lang="ru-RU" b="1" dirty="0"/>
              <a:t> </a:t>
            </a:r>
            <a:endParaRPr lang="ru-RU" dirty="0"/>
          </a:p>
        </p:txBody>
      </p:sp>
      <p:pic>
        <p:nvPicPr>
          <p:cNvPr id="16386" name="Picture 2" descr="C:\школа\школа 18-19\конференция 28-02-19\Открытый урок Пасечник М А\IMG_1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8261" y="5345252"/>
            <a:ext cx="2081492" cy="1170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школа\школа 18-19\конференция 28-02-19\WhatsApp Image 2019-02-28 at 22.37.0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987" y="5387762"/>
            <a:ext cx="2005917" cy="1128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67302"/>
            <a:ext cx="2157510" cy="1048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76"/>
          <a:stretch/>
        </p:blipFill>
        <p:spPr bwMode="auto">
          <a:xfrm>
            <a:off x="237144" y="2442442"/>
            <a:ext cx="1707584" cy="913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59" y="1446637"/>
            <a:ext cx="1748369" cy="47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144" y="3644780"/>
            <a:ext cx="1707584" cy="96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144" y="4824338"/>
            <a:ext cx="1685774" cy="126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24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692696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Обеспечение безопасности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7" y="1124744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C3300"/>
                </a:solidFill>
                <a:latin typeface="Comic Sans MS" panose="030F0702030302020204" pitchFamily="66" charset="0"/>
              </a:rPr>
              <a:t>ГРАЖДАНСКАЯ </a:t>
            </a:r>
            <a:r>
              <a:rPr lang="ru-RU" sz="14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ОБОРОНА</a:t>
            </a:r>
            <a:endParaRPr lang="ru-RU" sz="1400" dirty="0">
              <a:solidFill>
                <a:srgbClr val="CC3300"/>
              </a:solidFill>
              <a:latin typeface="Comic Sans MS" panose="030F0702030302020204" pitchFamily="66" charset="0"/>
            </a:endParaRPr>
          </a:p>
          <a:p>
            <a:pPr marL="285750" lvl="0" indent="-285750">
              <a:buBlip>
                <a:blip r:embed="rId4"/>
              </a:buBlip>
            </a:pPr>
            <a:r>
              <a:rPr lang="ru-RU" sz="1400" dirty="0">
                <a:latin typeface="Comic Sans MS" panose="030F0702030302020204" pitchFamily="66" charset="0"/>
              </a:rPr>
              <a:t>В соответствии с графиком проведения тематических объектовых тренировок по пожарной, антитеррористической безопасности и ГО в  МБОУ Одинцовская СОШ № 9 имени М.И. Неделина  в  2020-2021 учебном году было проведено </a:t>
            </a:r>
            <a:r>
              <a:rPr lang="ru-RU" sz="1400" u="sng" dirty="0">
                <a:latin typeface="Comic Sans MS" panose="030F0702030302020204" pitchFamily="66" charset="0"/>
              </a:rPr>
              <a:t>10 учебных тренировок</a:t>
            </a:r>
            <a:r>
              <a:rPr lang="ru-RU" sz="1400" dirty="0">
                <a:latin typeface="Comic Sans MS" panose="030F0702030302020204" pitchFamily="66" charset="0"/>
              </a:rPr>
              <a:t> по эвакуации обучающихся из здания и территории школы. </a:t>
            </a:r>
          </a:p>
          <a:p>
            <a:pPr marL="285750" lvl="0" indent="-285750">
              <a:buBlip>
                <a:blip r:embed="rId4"/>
              </a:buBlip>
            </a:pPr>
            <a:r>
              <a:rPr lang="ru-RU" sz="1400" dirty="0">
                <a:latin typeface="Comic Sans MS" panose="030F0702030302020204" pitchFamily="66" charset="0"/>
              </a:rPr>
              <a:t>Подготовлены, согласованы и подписаны дополнительные двухсторонние бессрочные соглашения с близлежащими общеобразовательными и дошкольными учреждениями (10 лицей, </a:t>
            </a:r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>
                <a:latin typeface="Comic Sans MS" panose="030F0702030302020204" pitchFamily="66" charset="0"/>
              </a:rPr>
              <a:t>40 детские сады) о приёме обучающихся для временного размещения в случае возникновения чрезвычайных ситуаций природного и техногенного характера</a:t>
            </a:r>
            <a:r>
              <a:rPr lang="ru-RU" sz="1400" dirty="0" smtClean="0">
                <a:latin typeface="Comic Sans MS" panose="030F0702030302020204" pitchFamily="66" charset="0"/>
              </a:rPr>
              <a:t>.</a:t>
            </a:r>
          </a:p>
          <a:p>
            <a:pPr marL="285750" lvl="0" indent="-285750">
              <a:buBlip>
                <a:blip r:embed="rId4"/>
              </a:buBlip>
            </a:pPr>
            <a:endParaRPr lang="ru-RU" sz="1400" dirty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ЭЛЕКТРОБЕЗОПАСНОСТЬ</a:t>
            </a:r>
            <a:endParaRPr lang="ru-RU" sz="1400" dirty="0">
              <a:solidFill>
                <a:srgbClr val="CC3300"/>
              </a:solidFill>
              <a:latin typeface="Comic Sans MS" panose="030F0702030302020204" pitchFamily="66" charset="0"/>
            </a:endParaRPr>
          </a:p>
          <a:p>
            <a:pPr marL="285750" lvl="0" indent="-285750">
              <a:buBlip>
                <a:blip r:embed="rId4"/>
              </a:buBlip>
            </a:pPr>
            <a:r>
              <a:rPr lang="ru-RU" sz="1400" dirty="0">
                <a:latin typeface="Comic Sans MS" panose="030F0702030302020204" pitchFamily="66" charset="0"/>
              </a:rPr>
              <a:t>Отремонтированы, приведены к установленным требованиям и введены в эксплуатацию наружные сети уличного освещения, в том числе и на здании школы.</a:t>
            </a:r>
          </a:p>
          <a:p>
            <a:pPr marL="285750" lvl="0" indent="-285750">
              <a:buBlip>
                <a:blip r:embed="rId4"/>
              </a:buBlip>
            </a:pPr>
            <a:r>
              <a:rPr lang="ru-RU" sz="1400" dirty="0">
                <a:latin typeface="Comic Sans MS" panose="030F0702030302020204" pitchFamily="66" charset="0"/>
              </a:rPr>
              <a:t>Приведена к установленным требованиям по электробезопасности </a:t>
            </a:r>
            <a:r>
              <a:rPr lang="ru-RU" sz="1400" dirty="0" err="1">
                <a:latin typeface="Comic Sans MS" panose="030F0702030302020204" pitchFamily="66" charset="0"/>
              </a:rPr>
              <a:t>электрощитовая</a:t>
            </a:r>
            <a:r>
              <a:rPr lang="ru-RU" sz="1400" dirty="0">
                <a:latin typeface="Comic Sans MS" panose="030F0702030302020204" pitchFamily="66" charset="0"/>
              </a:rPr>
              <a:t> здания школы.</a:t>
            </a:r>
          </a:p>
          <a:p>
            <a:pPr marL="285750" indent="-285750">
              <a:buBlip>
                <a:blip r:embed="rId4"/>
              </a:buBlip>
            </a:pPr>
            <a:r>
              <a:rPr lang="ru-RU" sz="1400" dirty="0" smtClean="0">
                <a:latin typeface="Comic Sans MS" panose="030F0702030302020204" pitchFamily="66" charset="0"/>
              </a:rPr>
              <a:t>В учебном кабинете №25полностью заменено освещение, в учебных кабинетах частично произведена замена светильников на современные светодиодные. </a:t>
            </a:r>
            <a:r>
              <a:rPr lang="ru-RU" sz="1400" dirty="0" smtClean="0">
                <a:latin typeface="Comic Sans MS" panose="030F0702030302020204" pitchFamily="66" charset="0"/>
              </a:rPr>
              <a:t>Работа по замене светильников будет вестись и в этом учебном </a:t>
            </a:r>
            <a:r>
              <a:rPr lang="ru-RU" sz="1400" dirty="0" smtClean="0">
                <a:latin typeface="Comic Sans MS" panose="030F0702030302020204" pitchFamily="66" charset="0"/>
              </a:rPr>
              <a:t>году.</a:t>
            </a:r>
            <a:endParaRPr lang="ru-RU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1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2" t="10884" b="13917"/>
          <a:stretch/>
        </p:blipFill>
        <p:spPr>
          <a:xfrm>
            <a:off x="368709" y="1725561"/>
            <a:ext cx="3719689" cy="386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83968" y="1301859"/>
            <a:ext cx="412261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143000, Московская область, 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г.Одинцово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ул. Северная, д. 20, </a:t>
            </a:r>
          </a:p>
          <a:p>
            <a:pPr algn="r"/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тел. 8(495)596-30-15</a:t>
            </a:r>
          </a:p>
          <a:p>
            <a:pPr algn="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mail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hlinkClick r:id="rId5"/>
              </a:rPr>
              <a:t>vxp2609@mail.ru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web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site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school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-9.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odinedu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ru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80148" y="376774"/>
            <a:ext cx="7129848" cy="7479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</a:t>
            </a:r>
            <a:br>
              <a:rPr lang="ru-RU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Одинцовская средняя общеобразовательная </a:t>
            </a:r>
            <a:br>
              <a:rPr lang="ru-RU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школа №9 имени М.И.Неделина 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6412" y="3501008"/>
            <a:ext cx="4042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Директор школы </a:t>
            </a: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Кушко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Зоя Леонидовна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5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692696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Обеспечение безопасности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7" y="1124744"/>
            <a:ext cx="828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solidFill>
                  <a:srgbClr val="CC3300"/>
                </a:solidFill>
                <a:latin typeface="Comic Sans MS" panose="030F0702030302020204" pitchFamily="66" charset="0"/>
              </a:rPr>
              <a:t>АНТИТЕРРОРИСТИЧЕСКАЯ </a:t>
            </a:r>
            <a:r>
              <a:rPr lang="ru-RU" sz="12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БЕЗОПАСНОСТЬ</a:t>
            </a:r>
          </a:p>
          <a:p>
            <a:endParaRPr lang="ru-RU" sz="1200" dirty="0">
              <a:solidFill>
                <a:srgbClr val="CC3300"/>
              </a:solidFill>
              <a:latin typeface="Comic Sans MS" panose="030F0702030302020204" pitchFamily="66" charset="0"/>
            </a:endParaRPr>
          </a:p>
          <a:p>
            <a:pPr marL="171450" lvl="0" indent="-171450">
              <a:buBlip>
                <a:blip r:embed="rId4"/>
              </a:buBlip>
            </a:pPr>
            <a:r>
              <a:rPr lang="ru-RU" sz="1200" dirty="0">
                <a:latin typeface="Comic Sans MS" panose="030F0702030302020204" pitchFamily="66" charset="0"/>
              </a:rPr>
              <a:t>Ограждение территории оснащено 4-мя эвакуационными калитками и 1 въездными воротами. В соответствии с приказом директора общеобразовательного учреждения  об организации </a:t>
            </a:r>
            <a:r>
              <a:rPr lang="ru-RU" sz="1200" dirty="0" err="1">
                <a:latin typeface="Comic Sans MS" panose="030F0702030302020204" pitchFamily="66" charset="0"/>
              </a:rPr>
              <a:t>контрольно</a:t>
            </a:r>
            <a:r>
              <a:rPr lang="ru-RU" sz="1200" dirty="0">
                <a:latin typeface="Comic Sans MS" panose="030F0702030302020204" pitchFamily="66" charset="0"/>
              </a:rPr>
              <a:t> – пропускного режима на территорию и в здание школы, выполнения мероприятий антитеррористической защищённости установлен график работы эвакуационных калиток, в соответствии с которым в учебное время калитки находятся в закрытом состоянии. Центральная калитка открыта на протяжении всего учебного дня до 21.00 ежедневно за исключением выходных и праздничных дней.</a:t>
            </a:r>
          </a:p>
          <a:p>
            <a:pPr marL="180975" lvl="0" indent="-180975">
              <a:buBlip>
                <a:blip r:embed="rId4"/>
              </a:buBlip>
            </a:pPr>
            <a:r>
              <a:rPr lang="ru-RU" sz="1200" dirty="0" smtClean="0">
                <a:latin typeface="Comic Sans MS" panose="030F0702030302020204" pitchFamily="66" charset="0"/>
              </a:rPr>
              <a:t>В соответствии с поручением Губернатора Московской области, решения заседания Антитеррористического комитета Московской области в школах МО, в частности и в нашей школе, на центральной входной группе установлена видеокамера с выходом на пульт системы «Безопасный регион», которая ведёт трансляцию в круглосуточном режиме.</a:t>
            </a:r>
          </a:p>
          <a:p>
            <a:pPr marL="180975" lvl="0" indent="-180975">
              <a:buBlip>
                <a:blip r:embed="rId4"/>
              </a:buBlip>
            </a:pPr>
            <a:r>
              <a:rPr lang="ru-RU" sz="1200" dirty="0" smtClean="0">
                <a:latin typeface="Comic Sans MS" panose="030F0702030302020204" pitchFamily="66" charset="0"/>
              </a:rPr>
              <a:t>В рамках проекта Губернатора Московской области школьный стадион участвует в проекте «Открытый стадион», на котором могут заниматься спортом жители микрорайона. С целью антитеррористической защищённости стадион огорожен ограждением, в котором имеются отдельные входные калитки для обучающихся и жителей, с целью не прерывания учебного процесса. Так же на школьном стадионе оборудованы 2 видеокамеры, подключенные к системе «Безопасный регион».</a:t>
            </a:r>
          </a:p>
          <a:p>
            <a:pPr marL="171450" lvl="0" indent="-171450">
              <a:buBlip>
                <a:blip r:embed="rId4"/>
              </a:buBlip>
            </a:pPr>
            <a:r>
              <a:rPr lang="ru-RU" sz="1200" dirty="0" smtClean="0">
                <a:latin typeface="Comic Sans MS" panose="030F0702030302020204" pitchFamily="66" charset="0"/>
              </a:rPr>
              <a:t>Для </a:t>
            </a:r>
            <a:r>
              <a:rPr lang="ru-RU" sz="1200" dirty="0">
                <a:latin typeface="Comic Sans MS" panose="030F0702030302020204" pitchFamily="66" charset="0"/>
              </a:rPr>
              <a:t>безопасного пребывания обучающихся на территории школы, исключения предпосылок к их </a:t>
            </a:r>
            <a:r>
              <a:rPr lang="ru-RU" sz="1200" dirty="0" err="1">
                <a:latin typeface="Comic Sans MS" panose="030F0702030302020204" pitchFamily="66" charset="0"/>
              </a:rPr>
              <a:t>травмированию</a:t>
            </a:r>
            <a:r>
              <a:rPr lang="ru-RU" sz="1200" dirty="0">
                <a:latin typeface="Comic Sans MS" panose="030F0702030302020204" pitchFamily="66" charset="0"/>
              </a:rPr>
              <a:t> совместно с представителями ХЭС, родительской общественностью проделана большая работа на прилегающей к зданию школы территории по очистке зелёных насаждений от аварийных деревьев, очистке и вывозу крупногабаритного мусора, образовавшегося в результате природных явлений (ураганов, шквала ветра и т.д.). Вывезено 40 кубометров крупногабаритных твёрдых бытовых отходов (распиленный сухостой, ветки деревьев). </a:t>
            </a:r>
          </a:p>
          <a:p>
            <a:pPr marL="542925" lvl="0" indent="-542925">
              <a:buBlip>
                <a:blip r:embed="rId4"/>
              </a:buBlip>
            </a:pPr>
            <a:r>
              <a:rPr lang="ru-RU" sz="1200" dirty="0">
                <a:latin typeface="Comic Sans MS" panose="030F0702030302020204" pitchFamily="66" charset="0"/>
              </a:rPr>
              <a:t>Эвакуационные выходы 1-го этажа, включая и центральный вход в  основное здание, приведены к установленным требованиям и использовались в течение учебного года для выполнения профилактических мероприятий, связанных с предупреждением распространения новой </a:t>
            </a:r>
            <a:r>
              <a:rPr lang="ru-RU" sz="1200" dirty="0" err="1">
                <a:latin typeface="Comic Sans MS" panose="030F0702030302020204" pitchFamily="66" charset="0"/>
              </a:rPr>
              <a:t>коронавирусной</a:t>
            </a:r>
            <a:r>
              <a:rPr lang="ru-RU" sz="1200" dirty="0">
                <a:latin typeface="Comic Sans MS" panose="030F0702030302020204" pitchFamily="66" charset="0"/>
              </a:rPr>
              <a:t> инфекции.</a:t>
            </a:r>
          </a:p>
          <a:p>
            <a:pPr marL="171450" indent="-171450">
              <a:buBlip>
                <a:blip r:embed="rId4"/>
              </a:buBlip>
            </a:pPr>
            <a:r>
              <a:rPr lang="ru-RU" sz="1200" b="1" dirty="0">
                <a:latin typeface="Comic Sans MS" panose="030F0702030302020204" pitchFamily="66" charset="0"/>
              </a:rPr>
              <a:t> </a:t>
            </a:r>
            <a:endParaRPr lang="ru-RU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96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620688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ПОДВОЗ ОБУЧАЮЩХСЯ С ЖК «ГУСАРСКАЯ БАЛЛАДА»</a:t>
            </a:r>
            <a:endParaRPr lang="ru-RU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052736"/>
            <a:ext cx="8496943" cy="45858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Comic Sans MS" panose="030F0702030302020204" pitchFamily="66" charset="0"/>
              </a:rPr>
              <a:t>По состоянию на 2022-2023 учебный год количество обучающихся, нуждающихся в подвозе с ЖК «Гусарская Баллада» до общеобразовательного учреждения и обратно, составляло 167 человек. В большей степени, данной услугой пользовались обучающиеся начальной школы и среднего звена. </a:t>
            </a:r>
          </a:p>
          <a:p>
            <a:pPr algn="just"/>
            <a:r>
              <a:rPr lang="ru-RU" sz="1200" dirty="0" smtClean="0">
                <a:latin typeface="Comic Sans MS" panose="030F0702030302020204" pitchFamily="66" charset="0"/>
              </a:rPr>
              <a:t>Подвоз обучающихся осуществлялся в соответствии с Муниципальным контрактом      № 39/2022 </a:t>
            </a:r>
            <a:r>
              <a:rPr lang="ru-RU" sz="1200" dirty="0" smtClean="0">
                <a:latin typeface="Comic Sans MS" panose="030F0702030302020204" pitchFamily="66" charset="0"/>
              </a:rPr>
              <a:t>в строгом </a:t>
            </a:r>
            <a:r>
              <a:rPr lang="ru-RU" sz="1200" dirty="0" smtClean="0">
                <a:latin typeface="Comic Sans MS" panose="030F0702030302020204" pitchFamily="66" charset="0"/>
              </a:rPr>
              <a:t>соответствии с </a:t>
            </a:r>
            <a:r>
              <a:rPr lang="ru-RU" sz="1200" dirty="0" smtClean="0">
                <a:latin typeface="Comic Sans MS" panose="030F0702030302020204" pitchFamily="66" charset="0"/>
                <a:hlinkClick r:id="rId4"/>
              </a:rPr>
              <a:t>Постановлени</a:t>
            </a:r>
            <a:r>
              <a:rPr lang="ru-RU" sz="1200" dirty="0" smtClean="0">
                <a:latin typeface="Comic Sans MS" panose="030F0702030302020204" pitchFamily="66" charset="0"/>
              </a:rPr>
              <a:t>ем Правительства Российской Федерации от 23.09.2020 № 1527 «Об утверждении правил организованной перевозки группы детей автобусами».</a:t>
            </a:r>
            <a:endParaRPr lang="ru-RU" sz="1200" dirty="0" smtClean="0">
              <a:latin typeface="Comic Sans MS" panose="030F0702030302020204" pitchFamily="66" charset="0"/>
            </a:endParaRPr>
          </a:p>
          <a:p>
            <a:pPr algn="just"/>
            <a:r>
              <a:rPr lang="ru-RU" sz="1200" dirty="0" smtClean="0">
                <a:latin typeface="Comic Sans MS" panose="030F0702030302020204" pitchFamily="66" charset="0"/>
              </a:rPr>
              <a:t> </a:t>
            </a:r>
          </a:p>
          <a:p>
            <a:pPr algn="just"/>
            <a:r>
              <a:rPr lang="ru-RU" sz="1200" dirty="0" smtClean="0">
                <a:latin typeface="Comic Sans MS" panose="030F0702030302020204" pitchFamily="66" charset="0"/>
              </a:rPr>
              <a:t>По состоянию на 24 августа 2022года  количество обучающихся, нуждающихся в подвозе составляет 167 человека. Эта цифра неокончательная, всего вернее она будет больше. Подвоз детей будет осуществляться 3-мя автобусами малой вместительности, предоставленными транспортной компанией «Автолюкс-3» в течение всего учебного дня. Автобусы оснащены всем необходимым оборудованием и соответствуют всем требованиям для перевозки организованных групп детей.</a:t>
            </a:r>
          </a:p>
          <a:p>
            <a:pPr algn="just"/>
            <a:r>
              <a:rPr lang="ru-RU" sz="1200" dirty="0" smtClean="0">
                <a:latin typeface="Comic Sans MS" panose="030F0702030302020204" pitchFamily="66" charset="0"/>
              </a:rPr>
              <a:t>Подвоз будет осуществляться в соответствии с графиком движения и с учётом времени начала обучения наших будущих первоклассников, которые первое время будут приезжать ко 2-му уроку, а в последующем к 1-му уроку, а также с учётом начала обучения 2-ой смены.</a:t>
            </a:r>
          </a:p>
          <a:p>
            <a:r>
              <a:rPr lang="ru-RU" sz="14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Родителям </a:t>
            </a:r>
            <a:r>
              <a:rPr lang="ru-RU" sz="1400" b="1" dirty="0">
                <a:solidFill>
                  <a:srgbClr val="CC3300"/>
                </a:solidFill>
                <a:latin typeface="Comic Sans MS" panose="030F0702030302020204" pitchFamily="66" charset="0"/>
              </a:rPr>
              <a:t>необходимо:</a:t>
            </a:r>
          </a:p>
          <a:p>
            <a:pPr lvl="0"/>
            <a:r>
              <a:rPr lang="ru-RU" sz="1400" dirty="0">
                <a:latin typeface="Comic Sans MS" panose="030F0702030302020204" pitchFamily="66" charset="0"/>
              </a:rPr>
              <a:t>До 31.08.2021 г. через классного руководителя подать заявление установленной формы на имя директора школы о предоставлении услуги по подвозу обучающихся или отказе от него. Форма заявлений у классного руководителя.</a:t>
            </a:r>
          </a:p>
          <a:p>
            <a:pPr lvl="0"/>
            <a:r>
              <a:rPr lang="ru-RU" sz="1400" dirty="0">
                <a:latin typeface="Comic Sans MS" panose="030F0702030302020204" pitchFamily="66" charset="0"/>
              </a:rPr>
              <a:t>Перед началом учебного года изучить с ребёнком маршрут движения от дома до места посадки в школьный автобус и обратно, а также правила проезда в школьном автобусе.</a:t>
            </a:r>
          </a:p>
          <a:p>
            <a:r>
              <a:rPr lang="ru-RU" sz="1400" dirty="0">
                <a:latin typeface="Comic Sans MS" panose="030F0702030302020204" pitchFamily="66" charset="0"/>
              </a:rPr>
              <a:t>Изучить временной график движения школьного автобуса. Посадка детей в ЖК «Гусарская Баллада» проходит на остановке «ул. Триумфальная».</a:t>
            </a:r>
          </a:p>
        </p:txBody>
      </p:sp>
    </p:spTree>
    <p:extLst>
      <p:ext uri="{BB962C8B-B14F-4D97-AF65-F5344CB8AC3E}">
        <p14:creationId xmlns:p14="http://schemas.microsoft.com/office/powerpoint/2010/main" xmlns="" val="40987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796642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Электронный журнал</a:t>
            </a:r>
            <a:endParaRPr lang="ru-RU" sz="2000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071546"/>
            <a:ext cx="61899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электронный журнал школа перешла  в  2015 году.</a:t>
            </a:r>
          </a:p>
          <a:p>
            <a:r>
              <a:rPr lang="ru-RU" dirty="0" smtClean="0"/>
              <a:t>Зайти в школьный портал можно двумя способами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Через сайт </a:t>
            </a:r>
            <a:r>
              <a:rPr lang="en-US" dirty="0" smtClean="0">
                <a:hlinkClick r:id="rId4"/>
              </a:rPr>
              <a:t>https://uslugi.mosreg.ru/</a:t>
            </a:r>
            <a:r>
              <a:rPr lang="ru-RU" dirty="0" smtClean="0"/>
              <a:t> и выбрать вкладку ШП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Или по прямой ссылке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schools.school.mosreg.ru</a:t>
            </a:r>
            <a:r>
              <a:rPr lang="ru-RU" dirty="0" smtClean="0">
                <a:hlinkClick r:id="rId5"/>
              </a:rPr>
              <a:t>   </a:t>
            </a:r>
          </a:p>
          <a:p>
            <a:r>
              <a:rPr lang="ru-RU" dirty="0" smtClean="0"/>
              <a:t>Логин и пароль выдается классными руководителями (самостоятельно регистрироваться не надо).</a:t>
            </a:r>
          </a:p>
          <a:p>
            <a:r>
              <a:rPr lang="ru-RU" dirty="0" smtClean="0"/>
              <a:t>Родитель и ученик должны иметь отдельные входы, у них различные функции. Например, родитель проходит анкетирование, а ученик принимает участие в региональной диагностической  работе.</a:t>
            </a:r>
          </a:p>
          <a:p>
            <a:r>
              <a:rPr lang="ru-RU" dirty="0" smtClean="0"/>
              <a:t>В журнале вы увидите: расписание уроков, успеваемость и посещаемость ребенка, комментарии учителей, темы уроков, домашнее задание и многое другое…</a:t>
            </a:r>
          </a:p>
          <a:p>
            <a:r>
              <a:rPr lang="ru-RU" dirty="0" smtClean="0"/>
              <a:t>Перед началом учебного дня классный руководитель должен отметить  учащихся. П – по уважительной причине и Б – по болезни, Н – прогул.  Родители должны предупредить классного  руководителя о причине пропуска ребенка.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Все</a:t>
            </a:r>
            <a:r>
              <a:rPr lang="ru-RU" dirty="0" smtClean="0"/>
              <a:t> проблемы связанные с электронным  журналом  вам поможет решить классный руководитель.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9" t="9867" r="33511" b="5878"/>
          <a:stretch/>
        </p:blipFill>
        <p:spPr bwMode="auto">
          <a:xfrm>
            <a:off x="6741885" y="766437"/>
            <a:ext cx="2094271" cy="1718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Регистрация на школьном портале: преимущества, алгоритм действий, нюанс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Регистрация на школьном портале: преимущества, алгоритм действий, нюанс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7515" y="2357437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41885" y="4653136"/>
            <a:ext cx="2094271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mic Sans MS" panose="030F0702030302020204" pitchFamily="66" charset="0"/>
              </a:rPr>
              <a:t>Для 1 </a:t>
            </a:r>
            <a:r>
              <a:rPr lang="ru-RU" sz="1600" dirty="0" err="1" smtClean="0">
                <a:latin typeface="Comic Sans MS" panose="030F0702030302020204" pitchFamily="66" charset="0"/>
              </a:rPr>
              <a:t>х</a:t>
            </a:r>
            <a:r>
              <a:rPr lang="ru-RU" sz="1600" dirty="0" smtClean="0">
                <a:latin typeface="Comic Sans MS" panose="030F0702030302020204" pitchFamily="66" charset="0"/>
              </a:rPr>
              <a:t> классов классные руководители  выдадут  логин и пароль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6286520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Восстановление пароля и логина только через классного руководителя!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09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620688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Финансово-хозяйственная деятельность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4181" y="1412776"/>
            <a:ext cx="804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0820465"/>
              </p:ext>
            </p:extLst>
          </p:nvPr>
        </p:nvGraphicFramePr>
        <p:xfrm>
          <a:off x="2843808" y="1089784"/>
          <a:ext cx="5821560" cy="4577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9392"/>
                <a:gridCol w="1512168"/>
              </a:tblGrid>
              <a:tr h="3113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2021-2022</a:t>
                      </a:r>
                      <a:r>
                        <a:rPr lang="ru-RU" sz="1400" baseline="0" dirty="0" smtClean="0">
                          <a:latin typeface="Comic Sans MS" panose="030F0702030302020204" pitchFamily="66" charset="0"/>
                        </a:rPr>
                        <a:t> год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Школьная мебель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245000р.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Приобретение программного обеспечения:</a:t>
                      </a:r>
                    </a:p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Инвентаризация</a:t>
                      </a:r>
                    </a:p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ЕМИАС (медицинский</a:t>
                      </a:r>
                      <a:r>
                        <a:rPr lang="ru-RU" sz="1400" baseline="0" dirty="0" smtClean="0">
                          <a:latin typeface="Comic Sans MS" panose="030F0702030302020204" pitchFamily="66" charset="0"/>
                        </a:rPr>
                        <a:t> кабинет</a:t>
                      </a:r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)</a:t>
                      </a:r>
                    </a:p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РАМЗЕС (составление план финансово-хозяйственной части)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35000р.</a:t>
                      </a:r>
                    </a:p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69000р.</a:t>
                      </a:r>
                    </a:p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25000р.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Уборка территории </a:t>
                      </a:r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школы (</a:t>
                      </a:r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мусорные контейнеры)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60 000руб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Ремонт пищеблока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832</a:t>
                      </a:r>
                      <a:r>
                        <a:rPr lang="ru-RU" sz="1200" baseline="0" dirty="0" smtClean="0">
                          <a:latin typeface="Comic Sans MS" panose="030F0702030302020204" pitchFamily="66" charset="0"/>
                        </a:rPr>
                        <a:t> 932,5 </a:t>
                      </a:r>
                      <a:r>
                        <a:rPr lang="ru-RU" sz="1200" baseline="0" dirty="0" err="1" smtClean="0">
                          <a:latin typeface="Comic Sans MS" panose="030F0702030302020204" pitchFamily="66" charset="0"/>
                        </a:rPr>
                        <a:t>руб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Приобретение интерактивного оборудования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500 000руб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Приобретение стульев в актовый зал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250 </a:t>
                      </a:r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000руб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Приобретение </a:t>
                      </a:r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посуды для школьной столовой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450 </a:t>
                      </a:r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000руб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6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Приобретение </a:t>
                      </a:r>
                      <a:r>
                        <a:rPr lang="ru-RU" sz="1400" dirty="0" err="1" smtClean="0">
                          <a:latin typeface="Comic Sans MS" panose="030F0702030302020204" pitchFamily="66" charset="0"/>
                        </a:rPr>
                        <a:t>дез.средств</a:t>
                      </a:r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 (моющие,</a:t>
                      </a:r>
                      <a:r>
                        <a:rPr lang="ru-RU" sz="1400" baseline="0" dirty="0" smtClean="0">
                          <a:latin typeface="Comic Sans MS" panose="030F0702030302020204" pitchFamily="66" charset="0"/>
                        </a:rPr>
                        <a:t> чистящие, маски и </a:t>
                      </a:r>
                      <a:r>
                        <a:rPr lang="ru-RU" sz="1400" baseline="0" dirty="0" err="1" smtClean="0">
                          <a:latin typeface="Comic Sans MS" panose="030F0702030302020204" pitchFamily="66" charset="0"/>
                        </a:rPr>
                        <a:t>т.д</a:t>
                      </a:r>
                      <a:r>
                        <a:rPr lang="ru-RU" sz="1400" dirty="0" smtClean="0">
                          <a:latin typeface="Comic Sans MS" panose="030F0702030302020204" pitchFamily="66" charset="0"/>
                        </a:rPr>
                        <a:t>)</a:t>
                      </a:r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mic Sans MS" panose="030F0702030302020204" pitchFamily="66" charset="0"/>
                        </a:rPr>
                        <a:t>1 100 000руб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813">
                <a:tc gridSpan="2">
                  <a:txBody>
                    <a:bodyPr/>
                    <a:lstStyle/>
                    <a:p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75656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0347" y="1994485"/>
            <a:ext cx="1090754" cy="145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425" y="2188895"/>
            <a:ext cx="1090754" cy="145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641" y="3197007"/>
            <a:ext cx="1090754" cy="145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67" y="4251746"/>
            <a:ext cx="1090754" cy="145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5174" y="4254058"/>
            <a:ext cx="1090754" cy="145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933" y="820743"/>
            <a:ext cx="1939119" cy="145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176" y="5534403"/>
            <a:ext cx="1939118" cy="109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811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Финансово-хозяйственная деятельность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676" y="620688"/>
            <a:ext cx="5832648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426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Финансово-хозяйственная деятельность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676" y="620688"/>
            <a:ext cx="5832648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xn--96-vlchawpoc3g.ot7.ru/admin/uploads/2/2/0/%D0%92%D0%B5%D1%81%D0%B5%D0%BB%D1%8B%D0%B5-%D0%BE%D1%82%D0%BA%D1%80%D1%8B%D1%82%D0%BA%D0%B8-%D1%81-%D0%BF%D0%BE%D0%B6%D0%B5%D0%BB%D0%B0%D0%BD%D0%B8%D1%8F%D0%BC%D0%B8-%D0%B2%D1%81%D0%B5-%D0%B1%D1%83%D0%B4%D0%B5%D1%82-%D1%85%D0%BE%D1%80%D0%BE%D1%88%D0%BE-%D1%81%D0%BA%D0%B0%D1%87%D0%B0%D1%82%D1%8C-%D0%B1%D0%B5%D1%81%D0%BF%D0%BB%D0%B0%D1%82%D0%BD%D0%BE-161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9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СОСТАВ УЧАЩИХСЯ И СОЦИАЛЬНАЯ СТРУКТУРА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0316711"/>
              </p:ext>
            </p:extLst>
          </p:nvPr>
        </p:nvGraphicFramePr>
        <p:xfrm>
          <a:off x="467545" y="1196752"/>
          <a:ext cx="8208910" cy="407918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16223"/>
                <a:gridCol w="1224136"/>
                <a:gridCol w="1224136"/>
                <a:gridCol w="1296144"/>
                <a:gridCol w="1224136"/>
                <a:gridCol w="1224135"/>
              </a:tblGrid>
              <a:tr h="452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2017-2018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2018-2019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2019-2020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2020-2021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mic Sans MS" pitchFamily="66" charset="0"/>
                          <a:cs typeface="Courier New" pitchFamily="49" charset="0"/>
                        </a:rPr>
                        <a:t>2021-2022</a:t>
                      </a:r>
                      <a:endParaRPr lang="ru-RU" sz="1800" dirty="0">
                        <a:latin typeface="Comic Sans MS" pitchFamily="66" charset="0"/>
                        <a:cs typeface="Courier New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Общее кол-во классов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31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33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>
                          <a:effectLst/>
                          <a:latin typeface="Comic Sans MS" panose="030F0702030302020204" pitchFamily="66" charset="0"/>
                        </a:rPr>
                        <a:t>36</a:t>
                      </a:r>
                      <a:endParaRPr lang="ru-RU" sz="2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39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itchFamily="66" charset="0"/>
                        </a:rPr>
                        <a:t>42</a:t>
                      </a:r>
                      <a:endParaRPr lang="ru-RU" sz="2800" dirty="0">
                        <a:latin typeface="Comic Sans MS" pitchFamily="66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Кол-во учащихся 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844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938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1083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1226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itchFamily="66" charset="0"/>
                        </a:rPr>
                        <a:t>1338</a:t>
                      </a:r>
                      <a:endParaRPr lang="ru-RU" sz="2800" dirty="0">
                        <a:latin typeface="Comic Sans MS" pitchFamily="66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1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Comic Sans MS" panose="030F0702030302020204" pitchFamily="66" charset="0"/>
                        </a:rPr>
                        <a:t>Средняя наполняемость классов  </a:t>
                      </a:r>
                      <a:endParaRPr lang="ru-RU" sz="1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27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28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30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31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itchFamily="66" charset="0"/>
                        </a:rPr>
                        <a:t>32</a:t>
                      </a:r>
                      <a:endParaRPr lang="ru-RU" sz="2800" dirty="0">
                        <a:latin typeface="Comic Sans MS" pitchFamily="66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1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mic Sans MS" panose="030F0702030302020204" pitchFamily="66" charset="0"/>
                        </a:rPr>
                        <a:t>Количество специальных классов (коррекционных) </a:t>
                      </a: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ru-RU" sz="2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Comic Sans MS" pitchFamily="66" charset="0"/>
                        </a:rPr>
                        <a:t>1</a:t>
                      </a:r>
                      <a:endParaRPr lang="ru-RU" sz="2800" dirty="0">
                        <a:latin typeface="Comic Sans MS" pitchFamily="66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62622" y="5301208"/>
            <a:ext cx="72728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Comic Sans MS" panose="030F0702030302020204" pitchFamily="66" charset="0"/>
              </a:rPr>
              <a:t>В последние годы численность обучающихся растет по двум причинам:</a:t>
            </a:r>
          </a:p>
          <a:p>
            <a:pPr algn="just"/>
            <a:r>
              <a:rPr lang="ru-RU" sz="1400" dirty="0">
                <a:latin typeface="Comic Sans MS" panose="030F0702030302020204" pitchFamily="66" charset="0"/>
              </a:rPr>
              <a:t>- на базе школы создано комфортное образовательное пространство, в условиях которого   уменьшается отток выпускников начальной школы в соседние лицеи и гимназии;</a:t>
            </a:r>
          </a:p>
          <a:p>
            <a:pPr algn="just"/>
            <a:r>
              <a:rPr lang="ru-RU" sz="1400" dirty="0">
                <a:latin typeface="Comic Sans MS" panose="030F0702030302020204" pitchFamily="66" charset="0"/>
              </a:rPr>
              <a:t>- происходит естественный прирост населения микрорайона за счёт растущего числа новостроек;</a:t>
            </a:r>
          </a:p>
          <a:p>
            <a:pPr algn="just"/>
            <a:endParaRPr lang="ru-RU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5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Динамика изменения количественных показателей по начальной, основной и средней школе за последние пять лет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9878778"/>
              </p:ext>
            </p:extLst>
          </p:nvPr>
        </p:nvGraphicFramePr>
        <p:xfrm>
          <a:off x="634184" y="1772816"/>
          <a:ext cx="8184249" cy="3024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504"/>
                <a:gridCol w="1224136"/>
                <a:gridCol w="1140378"/>
                <a:gridCol w="947854"/>
                <a:gridCol w="1080120"/>
                <a:gridCol w="1008112"/>
                <a:gridCol w="1654145"/>
              </a:tblGrid>
              <a:tr h="1028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Кол-во </a:t>
                      </a: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уч-ся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2017-2018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2018-2019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2019-2020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2020-2021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2021-2022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anose="030F0702030302020204" pitchFamily="66" charset="0"/>
                        </a:rPr>
                        <a:t>Изменения</a:t>
                      </a:r>
                      <a:endParaRPr lang="ru-RU" sz="1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1-4 </a:t>
                      </a:r>
                      <a:r>
                        <a:rPr lang="ru-RU" sz="1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кл</a:t>
                      </a: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.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416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omic Sans MS" panose="030F0702030302020204" pitchFamily="66" charset="0"/>
                        </a:rPr>
                        <a:t>491</a:t>
                      </a:r>
                      <a:endParaRPr lang="ru-RU" sz="20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576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615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omic Sans MS" panose="030F0702030302020204" pitchFamily="66" charset="0"/>
                        </a:rPr>
                        <a:t>646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увеличение</a:t>
                      </a:r>
                      <a:endParaRPr lang="ru-RU" sz="11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5-9 </a:t>
                      </a:r>
                      <a:r>
                        <a:rPr lang="ru-RU" sz="1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кл</a:t>
                      </a: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.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366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omic Sans MS" panose="030F0702030302020204" pitchFamily="66" charset="0"/>
                        </a:rPr>
                        <a:t>383</a:t>
                      </a:r>
                      <a:endParaRPr lang="ru-RU" sz="20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411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494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omic Sans MS" panose="030F0702030302020204" pitchFamily="66" charset="0"/>
                        </a:rPr>
                        <a:t>570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увеличение</a:t>
                      </a:r>
                      <a:endParaRPr lang="ru-RU" sz="11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10-11 </a:t>
                      </a:r>
                      <a:r>
                        <a:rPr lang="ru-RU" sz="1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кл</a:t>
                      </a: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.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62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64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96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117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omic Sans MS" panose="030F0702030302020204" pitchFamily="66" charset="0"/>
                        </a:rPr>
                        <a:t>122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увеличение</a:t>
                      </a:r>
                      <a:endParaRPr lang="ru-RU" sz="11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Итого: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omic Sans MS" panose="030F0702030302020204" pitchFamily="66" charset="0"/>
                        </a:rPr>
                        <a:t>844</a:t>
                      </a:r>
                      <a:endParaRPr lang="ru-RU" sz="20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omic Sans MS" panose="030F0702030302020204" pitchFamily="66" charset="0"/>
                        </a:rPr>
                        <a:t>938</a:t>
                      </a:r>
                      <a:endParaRPr lang="ru-RU" sz="20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omic Sans MS" panose="030F0702030302020204" pitchFamily="66" charset="0"/>
                        </a:rPr>
                        <a:t>1083</a:t>
                      </a:r>
                      <a:endParaRPr lang="ru-RU" sz="20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omic Sans MS" panose="030F0702030302020204" pitchFamily="66" charset="0"/>
                        </a:rPr>
                        <a:t>1226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omic Sans MS" panose="030F0702030302020204" pitchFamily="66" charset="0"/>
                        </a:rPr>
                        <a:t>1338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увеличение</a:t>
                      </a:r>
                      <a:endParaRPr lang="ru-RU" sz="11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1428728" y="4929198"/>
          <a:ext cx="7000924" cy="1700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1188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Социальный статус обучающихся и их родителей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(лиц их замещающих)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0269608"/>
              </p:ext>
            </p:extLst>
          </p:nvPr>
        </p:nvGraphicFramePr>
        <p:xfrm>
          <a:off x="1285852" y="1714488"/>
          <a:ext cx="6607094" cy="4040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9640"/>
                <a:gridCol w="2357454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Количество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Всего обучающихся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1338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Число обучающихся с ОВЗ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Число детей-инвалидов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Число обучающихся, где работают оба родителя 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850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Многодетных семей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192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Число обучающихся, являющихся гражданами других государств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Число обучающихся,сменивших место жительства в текущем учебном году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341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Качество и уровень </a:t>
            </a:r>
            <a:r>
              <a:rPr lang="ru-RU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обученности</a:t>
            </a:r>
            <a:r>
              <a:rPr 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учащихся школы </a:t>
            </a:r>
            <a:endParaRPr lang="ru-RU" sz="2400" dirty="0">
              <a:solidFill>
                <a:srgbClr val="8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6365" y="1412776"/>
            <a:ext cx="503126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91679" y="4653136"/>
            <a:ext cx="68181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Успеваемость по </a:t>
            </a:r>
            <a:r>
              <a:rPr 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итогам 2021 </a:t>
            </a:r>
            <a:r>
              <a:rPr lang="ru-RU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– </a:t>
            </a:r>
            <a:r>
              <a:rPr 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2022 </a:t>
            </a:r>
            <a:r>
              <a:rPr lang="ru-RU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уч. года</a:t>
            </a:r>
            <a:r>
              <a:rPr 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ru-RU" sz="20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начальная </a:t>
            </a:r>
            <a: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  <a:t>школа – 100</a:t>
            </a:r>
            <a:r>
              <a:rPr lang="ru-RU" sz="20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%,</a:t>
            </a:r>
          </a:p>
          <a:p>
            <a:pPr algn="ctr"/>
            <a:r>
              <a:rPr lang="ru-RU" sz="20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основная </a:t>
            </a:r>
            <a: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  <a:t>школа – 100%, </a:t>
            </a:r>
            <a:endParaRPr lang="ru-RU" sz="2000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средняя </a:t>
            </a:r>
            <a: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  <a:t>школа – 100%.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9403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Качество и уровень </a:t>
            </a:r>
            <a:r>
              <a:rPr lang="ru-RU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обученности</a:t>
            </a:r>
            <a:r>
              <a:rPr 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учащихся начальной школы </a:t>
            </a:r>
            <a:endParaRPr lang="ru-RU" sz="2400" dirty="0">
              <a:solidFill>
                <a:srgbClr val="8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1901820"/>
              </p:ext>
            </p:extLst>
          </p:nvPr>
        </p:nvGraphicFramePr>
        <p:xfrm>
          <a:off x="4903107" y="1643050"/>
          <a:ext cx="3955173" cy="244247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35102"/>
                <a:gridCol w="2620071"/>
              </a:tblGrid>
              <a:tr h="48027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Учебный год </a:t>
                      </a:r>
                      <a:endParaRPr lang="ru-RU" sz="11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Количество обучающихся, </a:t>
                      </a:r>
                      <a:r>
                        <a:rPr lang="ru-RU" sz="1200" dirty="0" smtClean="0">
                          <a:effectLst/>
                          <a:latin typeface="Comic Sans MS" panose="030F0702030302020204" pitchFamily="66" charset="0"/>
                        </a:rPr>
                        <a:t>окончивших начальную </a:t>
                      </a: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школу на «отлично</a:t>
                      </a:r>
                      <a:endParaRPr lang="ru-RU" sz="11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43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  <a:latin typeface="Comic Sans MS" panose="030F0702030302020204" pitchFamily="66" charset="0"/>
                        </a:rPr>
                        <a:t>2018/2019 учебный год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97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43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  <a:latin typeface="Comic Sans MS" panose="030F0702030302020204" pitchFamily="66" charset="0"/>
                        </a:rPr>
                        <a:t>2019/2020 учебный год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105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43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2020/2021 учебный </a:t>
                      </a:r>
                      <a:r>
                        <a:rPr lang="ru-RU" sz="1400" dirty="0">
                          <a:effectLst/>
                          <a:latin typeface="Comic Sans MS" panose="030F0702030302020204" pitchFamily="66" charset="0"/>
                        </a:rPr>
                        <a:t>год</a:t>
                      </a:r>
                      <a:endParaRPr lang="ru-RU" sz="12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98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2021/2022 учебный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600" dirty="0" smtClean="0">
                          <a:effectLst/>
                          <a:latin typeface="Comic Sans MS" panose="030F0702030302020204" pitchFamily="66" charset="0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4077072"/>
            <a:ext cx="82089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Из 515 </a:t>
            </a:r>
            <a:r>
              <a:rPr lang="ru-RU" dirty="0">
                <a:latin typeface="Comic Sans MS" panose="030F0702030302020204" pitchFamily="66" charset="0"/>
              </a:rPr>
              <a:t>обучающихся начальной  школы (на конец мая </a:t>
            </a:r>
            <a:r>
              <a:rPr lang="ru-RU" dirty="0" smtClean="0">
                <a:latin typeface="Comic Sans MS" panose="030F0702030302020204" pitchFamily="66" charset="0"/>
              </a:rPr>
              <a:t>2022г</a:t>
            </a:r>
            <a:r>
              <a:rPr lang="ru-RU" dirty="0">
                <a:latin typeface="Comic Sans MS" panose="030F0702030302020204" pitchFamily="66" charset="0"/>
              </a:rPr>
              <a:t>.) </a:t>
            </a:r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dirty="0" smtClean="0">
                <a:latin typeface="Comic Sans MS" panose="030F0702030302020204" pitchFamily="66" charset="0"/>
              </a:rPr>
              <a:t>117 </a:t>
            </a:r>
            <a:r>
              <a:rPr lang="ru-RU" dirty="0">
                <a:latin typeface="Comic Sans MS" panose="030F0702030302020204" pitchFamily="66" charset="0"/>
              </a:rPr>
              <a:t>обучающихся являются отличниками и </a:t>
            </a:r>
            <a:r>
              <a:rPr lang="ru-RU" sz="2000" b="1" dirty="0" smtClean="0">
                <a:latin typeface="Comic Sans MS" panose="030F0702030302020204" pitchFamily="66" charset="0"/>
              </a:rPr>
              <a:t>261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обучающихся учатся на «4» и «5». Успевают и переведены на следующую ступень все обучающиеся</a:t>
            </a:r>
          </a:p>
        </p:txBody>
      </p:sp>
      <p:pic>
        <p:nvPicPr>
          <p:cNvPr id="18434" name="Picture 2" descr="C:\школа\школа 20-21\1 сентября\фото\WhatsApp Image 2020-09-01 at 16.11.0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04675"/>
            <a:ext cx="2160240" cy="143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школа\школа 20-21\1 сентября\фото\WhatsApp Image 2020-09-01 at 16.39.5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308178"/>
            <a:ext cx="2448272" cy="137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школа\школа 20-21\1 сентября\фото\WhatsApp Image 2020-09-01 at 17.02.5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40922"/>
            <a:ext cx="2226633" cy="148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1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28597" y="2214554"/>
            <a:ext cx="4071966" cy="1857388"/>
          </a:xfrm>
          <a:prstGeom prst="rect">
            <a:avLst/>
          </a:prstGeom>
          <a:ln/>
        </p:spPr>
      </p:pic>
      <p:sp>
        <p:nvSpPr>
          <p:cNvPr id="12" name="TextBox 11"/>
          <p:cNvSpPr txBox="1"/>
          <p:nvPr/>
        </p:nvSpPr>
        <p:spPr>
          <a:xfrm>
            <a:off x="642910" y="1571613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  <a:t>Динамика качества знаний в начальной школе за три года</a:t>
            </a:r>
            <a:endParaRPr lang="ru-RU" dirty="0" smtClean="0">
              <a:latin typeface="Comic Sans MS" pitchFamily="66" charset="0"/>
            </a:endParaRPr>
          </a:p>
          <a:p>
            <a:endParaRPr lang="ru-RU" dirty="0">
              <a:solidFill>
                <a:srgbClr val="8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2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81" y="827420"/>
            <a:ext cx="787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Качество знаний в основной  </a:t>
            </a:r>
            <a:r>
              <a:rPr 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школе (</a:t>
            </a:r>
            <a:r>
              <a:rPr 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5-9 классы)</a:t>
            </a:r>
            <a:endParaRPr lang="ru-RU" sz="2400" b="1" dirty="0">
              <a:solidFill>
                <a:srgbClr val="8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76774"/>
            <a:ext cx="8640960" cy="2869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Муниципальное бюджетное общеобразовательное учреждение Одинцовская средняя общеобразовательная школа №9 имени М.И.Неделина </a:t>
            </a:r>
            <a:endParaRPr lang="ru-RU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8573" y="2852936"/>
            <a:ext cx="4849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Степень </a:t>
            </a:r>
            <a:r>
              <a:rPr lang="ru-RU" dirty="0" err="1">
                <a:latin typeface="Comic Sans MS" panose="030F0702030302020204" pitchFamily="66" charset="0"/>
              </a:rPr>
              <a:t>обученности</a:t>
            </a:r>
            <a:r>
              <a:rPr lang="ru-RU" dirty="0">
                <a:latin typeface="Comic Sans MS" panose="030F0702030302020204" pitchFamily="66" charset="0"/>
              </a:rPr>
              <a:t> учеников основной школы остается </a:t>
            </a:r>
            <a:r>
              <a:rPr lang="ru-RU" dirty="0" smtClean="0">
                <a:latin typeface="Comic Sans MS" panose="030F0702030302020204" pitchFamily="66" charset="0"/>
              </a:rPr>
              <a:t>стабильной. </a:t>
            </a:r>
          </a:p>
          <a:p>
            <a:pPr algn="just"/>
            <a:r>
              <a:rPr lang="ru-RU" dirty="0" smtClean="0">
                <a:latin typeface="Comic Sans MS" panose="030F0702030302020204" pitchFamily="66" charset="0"/>
              </a:rPr>
              <a:t>Из </a:t>
            </a:r>
            <a:r>
              <a:rPr lang="ru-RU" dirty="0">
                <a:latin typeface="Comic Sans MS" panose="030F0702030302020204" pitchFamily="66" charset="0"/>
              </a:rPr>
              <a:t>494 обучающихся основной школы(на конец мая </a:t>
            </a:r>
            <a:r>
              <a:rPr lang="ru-RU" dirty="0" smtClean="0">
                <a:latin typeface="Comic Sans MS" panose="030F0702030302020204" pitchFamily="66" charset="0"/>
              </a:rPr>
              <a:t>2022г</a:t>
            </a:r>
            <a:r>
              <a:rPr lang="ru-RU" dirty="0">
                <a:latin typeface="Comic Sans MS" panose="030F0702030302020204" pitchFamily="66" charset="0"/>
              </a:rPr>
              <a:t>.) </a:t>
            </a:r>
            <a:r>
              <a:rPr lang="ru-RU" dirty="0" smtClean="0">
                <a:latin typeface="Comic Sans MS" panose="030F0702030302020204" pitchFamily="66" charset="0"/>
              </a:rPr>
              <a:t>43 </a:t>
            </a:r>
            <a:r>
              <a:rPr lang="ru-RU" dirty="0">
                <a:latin typeface="Comic Sans MS" panose="030F0702030302020204" pitchFamily="66" charset="0"/>
              </a:rPr>
              <a:t>обучающихся являются отличниками и </a:t>
            </a:r>
            <a:r>
              <a:rPr lang="ru-RU" dirty="0" smtClean="0">
                <a:latin typeface="Comic Sans MS" panose="030F0702030302020204" pitchFamily="66" charset="0"/>
              </a:rPr>
              <a:t>229 </a:t>
            </a:r>
            <a:r>
              <a:rPr lang="ru-RU" dirty="0">
                <a:latin typeface="Comic Sans MS" panose="030F0702030302020204" pitchFamily="66" charset="0"/>
              </a:rPr>
              <a:t>обучающихся учатся на «4» и «5</a:t>
            </a:r>
            <a:r>
              <a:rPr lang="ru-RU" dirty="0" smtClean="0">
                <a:latin typeface="Comic Sans MS" panose="030F0702030302020204" pitchFamily="66" charset="0"/>
              </a:rPr>
              <a:t>».</a:t>
            </a:r>
          </a:p>
          <a:p>
            <a:pPr algn="just"/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Успевают и переведены на следующую ступень все обучающиеся</a:t>
            </a:r>
            <a:r>
              <a:rPr lang="ru-RU" sz="1600" dirty="0">
                <a:latin typeface="Comic Sans MS" panose="030F0702030302020204" pitchFamily="66" charset="0"/>
              </a:rPr>
              <a:t>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3813053"/>
              </p:ext>
            </p:extLst>
          </p:nvPr>
        </p:nvGraphicFramePr>
        <p:xfrm>
          <a:off x="634183" y="1556792"/>
          <a:ext cx="7970265" cy="11391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78566"/>
                <a:gridCol w="1235115"/>
                <a:gridCol w="1224136"/>
                <a:gridCol w="1152128"/>
                <a:gridCol w="1368152"/>
                <a:gridCol w="151216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ru-RU" sz="15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Comic Sans MS" panose="030F0702030302020204" pitchFamily="66" charset="0"/>
                        </a:rPr>
                        <a:t>2017/2018</a:t>
                      </a:r>
                      <a:endParaRPr lang="ru-RU" sz="15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Comic Sans MS" panose="030F0702030302020204" pitchFamily="66" charset="0"/>
                        </a:rPr>
                        <a:t>2018/2019</a:t>
                      </a:r>
                      <a:endParaRPr lang="ru-RU" sz="15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Comic Sans MS" panose="030F0702030302020204" pitchFamily="66" charset="0"/>
                        </a:rPr>
                        <a:t>2019/2020</a:t>
                      </a:r>
                      <a:endParaRPr lang="ru-RU" sz="15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Comic Sans MS" panose="030F0702030302020204" pitchFamily="66" charset="0"/>
                        </a:rPr>
                        <a:t>2020/2021</a:t>
                      </a:r>
                      <a:endParaRPr lang="ru-RU" sz="15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Comic Sans MS" panose="030F0702030302020204" pitchFamily="66" charset="0"/>
                        </a:rPr>
                        <a:t>2021/2022</a:t>
                      </a:r>
                      <a:endParaRPr lang="ru-RU" sz="15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Comic Sans MS" panose="030F0702030302020204" pitchFamily="66" charset="0"/>
                        </a:rPr>
                        <a:t>Успеваемость</a:t>
                      </a:r>
                      <a:endParaRPr lang="ru-RU" sz="15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97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99,22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omic Sans MS" panose="030F0702030302020204" pitchFamily="66" charset="0"/>
                        </a:rPr>
                        <a:t>100</a:t>
                      </a:r>
                      <a:endParaRPr lang="ru-RU" sz="20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omic Sans MS" panose="030F0702030302020204" pitchFamily="66" charset="0"/>
                        </a:rPr>
                        <a:t>100</a:t>
                      </a:r>
                      <a:endParaRPr lang="ru-RU" sz="20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omic Sans MS" panose="030F0702030302020204" pitchFamily="66" charset="0"/>
                        </a:rPr>
                        <a:t>100</a:t>
                      </a:r>
                      <a:endParaRPr lang="ru-RU" sz="20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Comic Sans MS" panose="030F0702030302020204" pitchFamily="66" charset="0"/>
                        </a:rPr>
                        <a:t>Качество знаний</a:t>
                      </a:r>
                      <a:endParaRPr lang="ru-RU" sz="15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37,43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36,13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40,9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40,49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omic Sans MS" panose="030F0702030302020204" pitchFamily="66" charset="0"/>
                        </a:rPr>
                        <a:t>47,72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4446176"/>
              </p:ext>
            </p:extLst>
          </p:nvPr>
        </p:nvGraphicFramePr>
        <p:xfrm>
          <a:off x="683569" y="3498324"/>
          <a:ext cx="3168352" cy="15422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92287"/>
                <a:gridCol w="57606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panose="030F0702030302020204" pitchFamily="66" charset="0"/>
                        </a:rPr>
                        <a:t>2018/2019 учебный год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ru-RU" sz="2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panose="030F0702030302020204" pitchFamily="66" charset="0"/>
                        </a:rPr>
                        <a:t>2019/2020 учебный год</a:t>
                      </a:r>
                      <a:endParaRPr lang="ru-RU" sz="1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ru-RU" sz="280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panose="030F0702030302020204" pitchFamily="66" charset="0"/>
                        </a:rPr>
                        <a:t>2020/2021 учебный год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ru-RU" sz="28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omic Sans MS" panose="030F0702030302020204" pitchFamily="66" charset="0"/>
                        </a:rPr>
                        <a:t>2020/2021 учебный год</a:t>
                      </a:r>
                      <a:endParaRPr lang="ru-RU" sz="1800" dirty="0" smtClean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4181" y="2708920"/>
            <a:ext cx="3215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effectLst/>
                <a:latin typeface="Comic Sans MS" panose="030F0702030302020204" pitchFamily="66" charset="0"/>
              </a:rPr>
              <a:t>Количество выпускников, которые получили аттестат особого образца</a:t>
            </a:r>
            <a:endParaRPr lang="ru-RU" b="1" dirty="0" smtClean="0">
              <a:solidFill>
                <a:srgbClr val="800000"/>
              </a:solidFill>
              <a:effectLst/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algn="ctr"/>
            <a:endParaRPr lang="ru-RU" b="1" dirty="0"/>
          </a:p>
        </p:txBody>
      </p:sp>
      <p:pic>
        <p:nvPicPr>
          <p:cNvPr id="19459" name="Picture 3" descr="C:\школа\школа 20-21\1 сентября\фото\WhatsApp Image 2020-09-01 at 17.02.0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92951"/>
            <a:ext cx="2376264" cy="162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школа\школа 20-21\1 сентября\фото\WhatsApp Image 2020-09-01 at 20.17.2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30" b="17798"/>
          <a:stretch/>
        </p:blipFill>
        <p:spPr bwMode="auto">
          <a:xfrm>
            <a:off x="7190987" y="4869160"/>
            <a:ext cx="1666814" cy="159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школа\школа 20-21\1 сентября\фото\WhatsApp Image 2020-09-01 at 15.50.05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032" b="25148"/>
          <a:stretch/>
        </p:blipFill>
        <p:spPr bwMode="auto">
          <a:xfrm>
            <a:off x="3849849" y="5157192"/>
            <a:ext cx="2450343" cy="130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598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2216</TotalTime>
  <Words>3643</Words>
  <Application>Microsoft Office PowerPoint</Application>
  <PresentationFormat>Экран (4:3)</PresentationFormat>
  <Paragraphs>686</Paragraphs>
  <Slides>35</Slides>
  <Notes>33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Муниципальное бюджетное общеобразовательное учреждение  Одинцовская средняя общеобразовательная  школа №9 имени М.И.Неделина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Одинцовская средняя общеобразовательная школа №9 имени М.И.Неделина</dc:title>
  <dc:creator>Киновский ДА</dc:creator>
  <cp:lastModifiedBy>Кабинет информатики</cp:lastModifiedBy>
  <cp:revision>106</cp:revision>
  <dcterms:created xsi:type="dcterms:W3CDTF">2021-08-16T17:48:47Z</dcterms:created>
  <dcterms:modified xsi:type="dcterms:W3CDTF">2022-08-24T07:42:38Z</dcterms:modified>
</cp:coreProperties>
</file>