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87" r:id="rId7"/>
    <p:sldId id="303" r:id="rId8"/>
    <p:sldId id="286" r:id="rId9"/>
    <p:sldId id="310" r:id="rId10"/>
    <p:sldId id="299" r:id="rId11"/>
    <p:sldId id="265" r:id="rId12"/>
    <p:sldId id="309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90937"/>
    <a:srgbClr val="E70B45"/>
    <a:srgbClr val="FF66FF"/>
    <a:srgbClr val="FF5001"/>
    <a:srgbClr val="9966FF"/>
    <a:srgbClr val="FF783B"/>
    <a:srgbClr val="F30D49"/>
    <a:srgbClr val="B70B4D"/>
    <a:srgbClr val="F765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100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D293-5C2B-454A-A89E-BE8965B4808E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3251-C114-47BC-9878-1839756604E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07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895af6e4c4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895af6e4c4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C4AA-BAFA-4BD1-ABB6-C2708685E5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70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fd373b264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fd373b264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28471-E5E7-2ADB-6090-CD94CCB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18E0AA-10B8-2D83-FB4C-3E7951FEB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3AF9E2-32BB-DD85-CDE1-43E211A4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56795-DBAC-A325-10D7-AD2CCBC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C07F05-EA67-EC95-B813-5C93A9DF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57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4012A-8BCE-0370-499B-98413B5A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E6B3AB-18AF-BA47-6FE0-A1881DF0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4BEB0-95A1-A502-1FF5-A870D789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ECCE5B-3863-DB17-8E2A-CC095A0E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5E2E0F-3EC2-0C82-3F31-A2081E9D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40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1FEFC44-F9DA-D945-44FD-CB2983BD1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98FB5B-E32B-9D9F-AF1A-A843EB5E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24FED5-F09D-CA29-8676-D4E31588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02EC3F-1587-E6EB-3B0F-E3BD3758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ED632F-1BFF-FEC7-1D03-BB2674B3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037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028471-E5E7-2ADB-6090-CD94CCB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18E0AA-10B8-2D83-FB4C-3E7951FEB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3AF9E2-32BB-DD85-CDE1-43E211A4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556795-DBAC-A325-10D7-AD2CCBC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C07F05-EA67-EC95-B813-5C93A9DF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75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2F1B1-D922-EBD9-E200-48D215A9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F9FD3F-C579-A9CD-2B3D-AE5FC80D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8B0173-FD42-C984-16BD-028FFF53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74656A-7FE4-AF99-A85E-1D84273A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29009A-028D-EF9E-B19E-2948493B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8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1D14C-6E15-B9FC-9224-94293598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36EFD74-A7A7-3801-6D22-906AB8CE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ECB548-E47F-6772-D614-B54F3C03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73899C-37B8-6972-8640-9374668C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777C23-997E-0F93-7020-C8B72D27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67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DEE7C6-53B0-CA2C-CACF-46421393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214287-68B1-52A2-5975-46E0A33A4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4FE362-718F-F92F-6EA6-BC17EB6F7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88DD50-D1E8-60A3-949E-6F63C1D5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786195-2AE4-C3FF-6F2E-94D25CFB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88F201-0108-556D-841D-1E9E7E35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39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5E6FD5-6E46-38C8-2201-0E267BDA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2749EF-7B23-2306-73BD-F63C05E62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EBFF98-A51F-3549-CBE3-733EBE70E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11D1B23-618C-3C28-9B17-DD25BDEFE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9260906-D3DB-0C99-75A4-E8D2BB5E1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853D10-37A6-F0B5-EDFA-4BB5BB01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BBF9268-D4C5-A2FB-4A1D-259D72C0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FAA6E96-9F66-4FB8-2817-D9739CC0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7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D0A5BF-E716-1FF3-5697-4111501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FFB024E-A699-0DCC-B8E0-92DD5E50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155F6D-4221-A833-04BE-7758382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E0239D-E224-9B82-F51D-6B7A1FDB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2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9D9D5F-2229-E322-EE9B-AEA931E0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97DCCD-6BA6-1545-D7F1-729863B6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57A6E7-E2D8-06F0-9606-B4F508B6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07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9B0BD7-302D-3398-8DAD-6D9E98F6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E37291-3113-DDEF-ABAC-51286740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2A0E6E-A290-6192-13A8-BD53BF9A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11CA333-47E2-50A5-B32F-705B43C7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7AF5D4-1961-9D19-90B7-414AFAC1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76ABD1-5420-4954-A461-B1CB1449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2F1B1-D922-EBD9-E200-48D215A9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F9FD3F-C579-A9CD-2B3D-AE5FC80D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8B0173-FD42-C984-16BD-028FFF53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74656A-7FE4-AF99-A85E-1D84273A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29009A-028D-EF9E-B19E-2948493B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353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4EC867-2DF3-DFF1-FBA6-401F68B5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03A96C-FBCA-BE41-7C11-7FD537FD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753BBA-83B2-26EA-5D3F-6040B5848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EB022A-7408-F434-CC16-348D52B7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4182A2-6498-3981-05C5-9C0E29BA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6AC346-8286-ABDC-3585-1374881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11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14012A-8BCE-0370-499B-98413B5A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E6B3AB-18AF-BA47-6FE0-A1881DF0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74BEB0-95A1-A502-1FF5-A870D789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ECCE5B-3863-DB17-8E2A-CC095A0E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5E2E0F-3EC2-0C82-3F31-A2081E9D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49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1FEFC44-F9DA-D945-44FD-CB2983BD1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198FB5B-E32B-9D9F-AF1A-A843EB5E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24FED5-F09D-CA29-8676-D4E31588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02EC3F-1587-E6EB-3B0F-E3BD3758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ED632F-1BFF-FEC7-1D03-BB2674B3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2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C1D14C-6E15-B9FC-9224-94293598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6EFD74-A7A7-3801-6D22-906AB8CE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ECB548-E47F-6772-D614-B54F3C03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73899C-37B8-6972-8640-9374668C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777C23-997E-0F93-7020-C8B72D27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981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EE7C6-53B0-CA2C-CACF-46421393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14287-68B1-52A2-5975-46E0A33A4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4FE362-718F-F92F-6EA6-BC17EB6F7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8DD50-D1E8-60A3-949E-6F63C1D5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786195-2AE4-C3FF-6F2E-94D25CFB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88F201-0108-556D-841D-1E9E7E35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593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5E6FD5-6E46-38C8-2201-0E267BDA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2749EF-7B23-2306-73BD-F63C05E62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EBFF98-A51F-3549-CBE3-733EBE70E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1D1B23-618C-3C28-9B17-DD25BDEFE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9260906-D3DB-0C99-75A4-E8D2BB5E1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853D10-37A6-F0B5-EDFA-4BB5BB01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BF9268-D4C5-A2FB-4A1D-259D72C0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AA6E96-9F66-4FB8-2817-D9739CC0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28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D0A5BF-E716-1FF3-5697-4111501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FFB024E-A699-0DCC-B8E0-92DD5E50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155F6D-4221-A833-04BE-7758382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E0239D-E224-9B82-F51D-6B7A1FDB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26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9D9D5F-2229-E322-EE9B-AEA931E0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97DCCD-6BA6-1545-D7F1-729863B6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57A6E7-E2D8-06F0-9606-B4F508B6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707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B0BD7-302D-3398-8DAD-6D9E98F6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E37291-3113-DDEF-ABAC-51286740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2A0E6E-A290-6192-13A8-BD53BF9A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1CA333-47E2-50A5-B32F-705B43C7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7AF5D4-1961-9D19-90B7-414AFAC1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76ABD1-5420-4954-A461-B1CB1449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80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EC867-2DF3-DFF1-FBA6-401F68B5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03A96C-FBCA-BE41-7C11-7FD537FD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753BBA-83B2-26EA-5D3F-6040B5848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EB022A-7408-F434-CC16-348D52B7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4182A2-6498-3981-05C5-9C0E29BA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6AC346-8286-ABDC-3585-1374881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14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0E02E-8B1E-B9B6-2D7C-0F76F87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C9897C-6306-F5AA-DB32-928E49C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7CF644-9829-CFAF-48E8-CF96D962D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9B56-F61F-47A0-BB12-52C96D76ADC6}" type="datetimeFigureOut">
              <a:rPr lang="en-GB" smtClean="0"/>
              <a:pPr/>
              <a:t>28/12/2022</a:t>
            </a:fld>
            <a:endParaRPr lang="en-GB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F0771B-03AD-1424-C0D4-B398F567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2AB19-934F-0F6A-0F41-BB4A3383A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8095-CC2D-45E3-8BCC-9FBC43220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27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0E02E-8B1E-B9B6-2D7C-0F76F87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C9897C-6306-F5AA-DB32-928E49C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7CF644-9829-CFAF-48E8-CF96D962D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9B56-F61F-47A0-BB12-52C96D76AD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F0771B-03AD-1424-C0D4-B398F567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E2AB19-934F-0F6A-0F41-BB4A3383A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8095-CC2D-45E3-8BCC-9FBC432203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74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27068A-C52C-20B7-AC8B-05522C21D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58407" y="5772059"/>
            <a:ext cx="15528758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Nexa Demo" panose="00000800000000000000" pitchFamily="50" charset="-52"/>
              </a:rPr>
              <a:t>Директор </a:t>
            </a:r>
          </a:p>
          <a:p>
            <a:r>
              <a:rPr lang="ru-RU" dirty="0">
                <a:latin typeface="Nexa Demo" panose="00000800000000000000" pitchFamily="50" charset="-52"/>
              </a:rPr>
              <a:t>Зоя Леонидовна </a:t>
            </a:r>
            <a:r>
              <a:rPr lang="ru-RU" dirty="0" err="1">
                <a:latin typeface="Nexa Demo" panose="00000800000000000000" pitchFamily="50" charset="-52"/>
              </a:rPr>
              <a:t>Кушко</a:t>
            </a:r>
            <a:endParaRPr lang="en-GB" dirty="0">
              <a:latin typeface="Nexa Demo" panose="000008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6EE15B-6EDC-6AE0-9FE8-D5114BCB3109}"/>
              </a:ext>
            </a:extLst>
          </p:cNvPr>
          <p:cNvSpPr txBox="1"/>
          <p:nvPr/>
        </p:nvSpPr>
        <p:spPr>
          <a:xfrm>
            <a:off x="2539516" y="340868"/>
            <a:ext cx="70930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algn="ctr"/>
            <a:r>
              <a:rPr lang="ru-RU" sz="1600" cap="all" spc="-80" dirty="0">
                <a:solidFill>
                  <a:schemeClr val="tx2">
                    <a:lumMod val="50000"/>
                  </a:schemeClr>
                </a:solidFill>
                <a:latin typeface="Nexa Demo" panose="00000800000000000000" pitchFamily="50" charset="-52"/>
                <a:ea typeface="+mj-ea"/>
                <a:cs typeface="+mj-cs"/>
              </a:rPr>
              <a:t>Муниципальное бюджетное общеобразовательное учреждение Одинцовская средняя общеобразовательная школа №9 </a:t>
            </a:r>
            <a:r>
              <a:rPr lang="ru-RU" sz="1600" cap="all" spc="-80" dirty="0" smtClean="0">
                <a:solidFill>
                  <a:schemeClr val="tx2">
                    <a:lumMod val="50000"/>
                  </a:schemeClr>
                </a:solidFill>
                <a:latin typeface="Nexa Demo" panose="00000800000000000000" pitchFamily="50" charset="-52"/>
                <a:ea typeface="+mj-ea"/>
                <a:cs typeface="+mj-cs"/>
              </a:rPr>
              <a:t> имени </a:t>
            </a:r>
            <a:r>
              <a:rPr lang="ru-RU" sz="1600" cap="all" spc="-80" dirty="0">
                <a:solidFill>
                  <a:schemeClr val="tx2">
                    <a:lumMod val="50000"/>
                  </a:schemeClr>
                </a:solidFill>
                <a:latin typeface="Nexa Demo" panose="00000800000000000000" pitchFamily="50" charset="-52"/>
                <a:ea typeface="+mj-ea"/>
                <a:cs typeface="+mj-cs"/>
              </a:rPr>
              <a:t>М. И. </a:t>
            </a:r>
            <a:r>
              <a:rPr lang="ru-RU" sz="1600" cap="all" spc="-80" dirty="0" err="1">
                <a:solidFill>
                  <a:schemeClr val="tx2">
                    <a:lumMod val="50000"/>
                  </a:schemeClr>
                </a:solidFill>
                <a:latin typeface="Nexa Demo" panose="00000800000000000000" pitchFamily="50" charset="-52"/>
                <a:ea typeface="+mj-ea"/>
                <a:cs typeface="+mj-cs"/>
              </a:rPr>
              <a:t>Неделина</a:t>
            </a:r>
            <a:endParaRPr lang="ru-RU" sz="1600" cap="all" spc="-80" dirty="0">
              <a:solidFill>
                <a:schemeClr val="tx2">
                  <a:lumMod val="50000"/>
                </a:schemeClr>
              </a:solidFill>
              <a:latin typeface="Nexa Demo" panose="00000800000000000000" pitchFamily="50" charset="-52"/>
              <a:ea typeface="+mj-ea"/>
              <a:cs typeface="+mj-cs"/>
            </a:endParaRPr>
          </a:p>
          <a:p>
            <a:pPr marL="540385"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Nexa Demo" panose="00000800000000000000" pitchFamily="50" charset="-52"/>
                <a:ea typeface="Cambria" panose="02040503050406030204" pitchFamily="18" charset="0"/>
              </a:rPr>
              <a:t> 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Nexa Demo" panose="000008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B05590-C28F-28D4-0A07-8ACDEAB74732}"/>
              </a:ext>
            </a:extLst>
          </p:cNvPr>
          <p:cNvSpPr/>
          <p:nvPr/>
        </p:nvSpPr>
        <p:spPr>
          <a:xfrm>
            <a:off x="0" y="2234128"/>
            <a:ext cx="12172054" cy="232335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F92F491-198C-5CA0-0170-2B1257DC6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707" y="2234128"/>
            <a:ext cx="9676263" cy="232335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>Проект «Кадетские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>классы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>» в рамках реализации программы «Школа – центр военно-патриотического воспитания»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Intro " panose="02000000000000000000" pitchFamily="50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Intro " panose="02000000000000000000" pitchFamily="50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2AF5541-4A04-C677-C8BF-3C0C1452A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8" y="336584"/>
            <a:ext cx="1530873" cy="15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4"/>
          <p:cNvGrpSpPr/>
          <p:nvPr/>
        </p:nvGrpSpPr>
        <p:grpSpPr>
          <a:xfrm>
            <a:off x="9323526" y="2055497"/>
            <a:ext cx="2563673" cy="2614179"/>
            <a:chOff x="6919288" y="1945076"/>
            <a:chExt cx="1753737" cy="1756849"/>
          </a:xfrm>
        </p:grpSpPr>
        <p:sp>
          <p:nvSpPr>
            <p:cNvPr id="616" name="Google Shape;616;p24"/>
            <p:cNvSpPr/>
            <p:nvPr/>
          </p:nvSpPr>
          <p:spPr>
            <a:xfrm>
              <a:off x="6923725" y="1952625"/>
              <a:ext cx="1749300" cy="174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17" name="Google Shape;617;p24"/>
            <p:cNvGrpSpPr/>
            <p:nvPr/>
          </p:nvGrpSpPr>
          <p:grpSpPr>
            <a:xfrm>
              <a:off x="6919288" y="1945076"/>
              <a:ext cx="1749235" cy="1749843"/>
              <a:chOff x="3802620" y="1176257"/>
              <a:chExt cx="1538872" cy="1539406"/>
            </a:xfrm>
          </p:grpSpPr>
          <p:sp>
            <p:nvSpPr>
              <p:cNvPr id="618" name="Google Shape;618;p24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24"/>
              <p:cNvSpPr/>
              <p:nvPr/>
            </p:nvSpPr>
            <p:spPr>
              <a:xfrm>
                <a:off x="3872192" y="1252515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lang="ru-RU" sz="1600" b="1" dirty="0" smtClean="0">
                  <a:latin typeface="Intro " panose="02000000000000000000" pitchFamily="50" charset="0"/>
                </a:endParaRPr>
              </a:p>
              <a:p>
                <a:pPr algn="ctr"/>
                <a:r>
                  <a:rPr lang="ru-RU" sz="1600" b="1" dirty="0" smtClean="0">
                    <a:latin typeface="Intro " panose="02000000000000000000" pitchFamily="50" charset="0"/>
                  </a:rPr>
                  <a:t>Вклад </a:t>
                </a:r>
                <a:r>
                  <a:rPr lang="ru-RU" sz="1600" b="1" dirty="0">
                    <a:latin typeface="Intro " panose="02000000000000000000" pitchFamily="50" charset="0"/>
                  </a:rPr>
                  <a:t>в развитие Муниципальной </a:t>
                </a:r>
                <a:br>
                  <a:rPr lang="ru-RU" sz="1600" b="1" dirty="0">
                    <a:latin typeface="Intro " panose="02000000000000000000" pitchFamily="50" charset="0"/>
                  </a:rPr>
                </a:br>
                <a:r>
                  <a:rPr lang="ru-RU" sz="1600" b="1" dirty="0">
                    <a:latin typeface="Intro " panose="02000000000000000000" pitchFamily="50" charset="0"/>
                  </a:rPr>
                  <a:t>системы образования</a:t>
                </a:r>
                <a:endParaRPr sz="1600" b="1" dirty="0"/>
              </a:p>
            </p:txBody>
          </p:sp>
        </p:grpSp>
      </p:grpSp>
      <p:sp>
        <p:nvSpPr>
          <p:cNvPr id="621" name="Google Shape;621;p24"/>
          <p:cNvSpPr/>
          <p:nvPr/>
        </p:nvSpPr>
        <p:spPr>
          <a:xfrm flipH="1">
            <a:off x="7000302" y="1052237"/>
            <a:ext cx="576940" cy="964707"/>
          </a:xfrm>
          <a:custGeom>
            <a:avLst/>
            <a:gdLst/>
            <a:ahLst/>
            <a:cxnLst/>
            <a:rect l="l" t="t" r="r" b="b"/>
            <a:pathLst>
              <a:path w="12312" h="20587" fill="none" extrusionOk="0">
                <a:moveTo>
                  <a:pt x="12311" y="20587"/>
                </a:moveTo>
                <a:cubicBezTo>
                  <a:pt x="7251" y="20575"/>
                  <a:pt x="2953" y="16908"/>
                  <a:pt x="2155" y="11919"/>
                </a:cubicBezTo>
                <a:lnTo>
                  <a:pt x="0" y="10300"/>
                </a:lnTo>
                <a:lnTo>
                  <a:pt x="2155" y="8668"/>
                </a:lnTo>
                <a:cubicBezTo>
                  <a:pt x="2953" y="3680"/>
                  <a:pt x="7251" y="13"/>
                  <a:pt x="12311" y="1"/>
                </a:cubicBezTo>
              </a:path>
            </a:pathLst>
          </a:custGeom>
          <a:solidFill>
            <a:srgbClr val="505050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4"/>
          <p:cNvSpPr/>
          <p:nvPr/>
        </p:nvSpPr>
        <p:spPr>
          <a:xfrm flipH="1">
            <a:off x="1057283" y="1092007"/>
            <a:ext cx="6454684" cy="885467"/>
          </a:xfrm>
          <a:custGeom>
            <a:avLst/>
            <a:gdLst/>
            <a:ahLst/>
            <a:cxnLst/>
            <a:rect l="l" t="t" r="r" b="b"/>
            <a:pathLst>
              <a:path w="137744" h="18896" extrusionOk="0">
                <a:moveTo>
                  <a:pt x="10918" y="0"/>
                </a:moveTo>
                <a:cubicBezTo>
                  <a:pt x="6144" y="0"/>
                  <a:pt x="2132" y="3548"/>
                  <a:pt x="1536" y="8287"/>
                </a:cubicBezTo>
                <a:lnTo>
                  <a:pt x="0" y="9454"/>
                </a:lnTo>
                <a:lnTo>
                  <a:pt x="1536" y="10608"/>
                </a:lnTo>
                <a:cubicBezTo>
                  <a:pt x="2132" y="15347"/>
                  <a:pt x="6144" y="18895"/>
                  <a:pt x="10918" y="18895"/>
                </a:cubicBezTo>
                <a:lnTo>
                  <a:pt x="128302" y="18895"/>
                </a:lnTo>
                <a:cubicBezTo>
                  <a:pt x="133517" y="18895"/>
                  <a:pt x="137744" y="14668"/>
                  <a:pt x="137744" y="9454"/>
                </a:cubicBezTo>
                <a:cubicBezTo>
                  <a:pt x="137744" y="4227"/>
                  <a:pt x="133517" y="0"/>
                  <a:pt x="128302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GB" sz="2400" dirty="0"/>
          </a:p>
        </p:txBody>
      </p:sp>
      <p:sp>
        <p:nvSpPr>
          <p:cNvPr id="624" name="Google Shape;624;p24"/>
          <p:cNvSpPr/>
          <p:nvPr/>
        </p:nvSpPr>
        <p:spPr>
          <a:xfrm flipH="1">
            <a:off x="1588924" y="1091874"/>
            <a:ext cx="4827439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Высокий процент поступления выпускников в  рейтинговые ВУЗы</a:t>
            </a:r>
          </a:p>
        </p:txBody>
      </p:sp>
      <p:sp>
        <p:nvSpPr>
          <p:cNvPr id="626" name="Google Shape;626;p24"/>
          <p:cNvSpPr/>
          <p:nvPr/>
        </p:nvSpPr>
        <p:spPr>
          <a:xfrm>
            <a:off x="7336513" y="1414108"/>
            <a:ext cx="240000" cy="24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4"/>
          <p:cNvSpPr/>
          <p:nvPr/>
        </p:nvSpPr>
        <p:spPr>
          <a:xfrm>
            <a:off x="7034870" y="2579575"/>
            <a:ext cx="240000" cy="24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8" name="Google Shape;628;p24"/>
          <p:cNvSpPr/>
          <p:nvPr/>
        </p:nvSpPr>
        <p:spPr>
          <a:xfrm flipH="1">
            <a:off x="8401318" y="1039025"/>
            <a:ext cx="951867" cy="4511681"/>
          </a:xfrm>
          <a:custGeom>
            <a:avLst/>
            <a:gdLst/>
            <a:ahLst/>
            <a:cxnLst/>
            <a:rect l="l" t="t" r="r" b="b"/>
            <a:pathLst>
              <a:path w="20313" h="96280" extrusionOk="0">
                <a:moveTo>
                  <a:pt x="1765" y="0"/>
                </a:moveTo>
                <a:cubicBezTo>
                  <a:pt x="1521" y="0"/>
                  <a:pt x="1274" y="64"/>
                  <a:pt x="1048" y="197"/>
                </a:cubicBezTo>
                <a:cubicBezTo>
                  <a:pt x="382" y="589"/>
                  <a:pt x="167" y="1447"/>
                  <a:pt x="560" y="2113"/>
                </a:cubicBezTo>
                <a:cubicBezTo>
                  <a:pt x="17372" y="30498"/>
                  <a:pt x="17372" y="65776"/>
                  <a:pt x="560" y="94160"/>
                </a:cubicBezTo>
                <a:cubicBezTo>
                  <a:pt x="1" y="95089"/>
                  <a:pt x="679" y="96280"/>
                  <a:pt x="1763" y="96280"/>
                </a:cubicBezTo>
                <a:cubicBezTo>
                  <a:pt x="2251" y="96280"/>
                  <a:pt x="2715" y="96018"/>
                  <a:pt x="2965" y="95589"/>
                </a:cubicBezTo>
                <a:cubicBezTo>
                  <a:pt x="20313" y="66336"/>
                  <a:pt x="20313" y="29938"/>
                  <a:pt x="2965" y="685"/>
                </a:cubicBezTo>
                <a:cubicBezTo>
                  <a:pt x="2705" y="243"/>
                  <a:pt x="2242" y="0"/>
                  <a:pt x="1765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4"/>
          <p:cNvSpPr/>
          <p:nvPr/>
        </p:nvSpPr>
        <p:spPr>
          <a:xfrm>
            <a:off x="7038046" y="3744759"/>
            <a:ext cx="240000" cy="24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4"/>
          <p:cNvSpPr/>
          <p:nvPr/>
        </p:nvSpPr>
        <p:spPr>
          <a:xfrm>
            <a:off x="7330162" y="4909725"/>
            <a:ext cx="240000" cy="24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31" name="Google Shape;631;p24"/>
          <p:cNvCxnSpPr>
            <a:stCxn id="626" idx="6"/>
            <a:endCxn id="632" idx="2"/>
          </p:cNvCxnSpPr>
          <p:nvPr/>
        </p:nvCxnSpPr>
        <p:spPr>
          <a:xfrm>
            <a:off x="7576513" y="1534108"/>
            <a:ext cx="1356400" cy="13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24"/>
          <p:cNvCxnSpPr>
            <a:stCxn id="627" idx="6"/>
            <a:endCxn id="634" idx="2"/>
          </p:cNvCxnSpPr>
          <p:nvPr/>
        </p:nvCxnSpPr>
        <p:spPr>
          <a:xfrm>
            <a:off x="7274870" y="2699575"/>
            <a:ext cx="133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24"/>
          <p:cNvCxnSpPr>
            <a:stCxn id="629" idx="6"/>
            <a:endCxn id="636" idx="2"/>
          </p:cNvCxnSpPr>
          <p:nvPr/>
        </p:nvCxnSpPr>
        <p:spPr>
          <a:xfrm>
            <a:off x="7278046" y="3864759"/>
            <a:ext cx="1326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24"/>
          <p:cNvCxnSpPr>
            <a:stCxn id="630" idx="6"/>
            <a:endCxn id="638" idx="2"/>
          </p:cNvCxnSpPr>
          <p:nvPr/>
        </p:nvCxnSpPr>
        <p:spPr>
          <a:xfrm rot="10800000" flipH="1">
            <a:off x="7570162" y="5016925"/>
            <a:ext cx="1362800" cy="1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24"/>
          <p:cNvCxnSpPr>
            <a:stCxn id="632" idx="5"/>
            <a:endCxn id="616" idx="1"/>
          </p:cNvCxnSpPr>
          <p:nvPr/>
        </p:nvCxnSpPr>
        <p:spPr>
          <a:xfrm>
            <a:off x="9115415" y="1622826"/>
            <a:ext cx="589088" cy="8250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24"/>
          <p:cNvCxnSpPr>
            <a:stCxn id="634" idx="5"/>
            <a:endCxn id="616" idx="2"/>
          </p:cNvCxnSpPr>
          <p:nvPr/>
        </p:nvCxnSpPr>
        <p:spPr>
          <a:xfrm>
            <a:off x="8787081" y="2775086"/>
            <a:ext cx="542931" cy="59311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24"/>
          <p:cNvCxnSpPr>
            <a:stCxn id="636" idx="7"/>
            <a:endCxn id="616" idx="2"/>
          </p:cNvCxnSpPr>
          <p:nvPr/>
        </p:nvCxnSpPr>
        <p:spPr>
          <a:xfrm flipV="1">
            <a:off x="8787065" y="3368203"/>
            <a:ext cx="542947" cy="4208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24"/>
          <p:cNvCxnSpPr>
            <a:stCxn id="638" idx="7"/>
            <a:endCxn id="616" idx="3"/>
          </p:cNvCxnSpPr>
          <p:nvPr/>
        </p:nvCxnSpPr>
        <p:spPr>
          <a:xfrm flipV="1">
            <a:off x="9115415" y="4288483"/>
            <a:ext cx="589088" cy="6529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3" name="Google Shape;643;p24"/>
          <p:cNvGrpSpPr/>
          <p:nvPr/>
        </p:nvGrpSpPr>
        <p:grpSpPr>
          <a:xfrm>
            <a:off x="6590535" y="1152476"/>
            <a:ext cx="763485" cy="763545"/>
            <a:chOff x="3802620" y="1176257"/>
            <a:chExt cx="1538872" cy="1539406"/>
          </a:xfrm>
        </p:grpSpPr>
        <p:sp>
          <p:nvSpPr>
            <p:cNvPr id="644" name="Google Shape;644;p24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6" name="Google Shape;646;p24"/>
          <p:cNvSpPr/>
          <p:nvPr/>
        </p:nvSpPr>
        <p:spPr>
          <a:xfrm flipH="1">
            <a:off x="6711316" y="3382897"/>
            <a:ext cx="576940" cy="964144"/>
          </a:xfrm>
          <a:custGeom>
            <a:avLst/>
            <a:gdLst/>
            <a:ahLst/>
            <a:cxnLst/>
            <a:rect l="l" t="t" r="r" b="b"/>
            <a:pathLst>
              <a:path w="12312" h="20575" fill="none" extrusionOk="0">
                <a:moveTo>
                  <a:pt x="12312" y="20575"/>
                </a:moveTo>
                <a:cubicBezTo>
                  <a:pt x="7264" y="20563"/>
                  <a:pt x="2954" y="16896"/>
                  <a:pt x="2156" y="11907"/>
                </a:cubicBezTo>
                <a:lnTo>
                  <a:pt x="1" y="10288"/>
                </a:lnTo>
                <a:lnTo>
                  <a:pt x="2156" y="8657"/>
                </a:lnTo>
                <a:cubicBezTo>
                  <a:pt x="2954" y="3668"/>
                  <a:pt x="7264" y="1"/>
                  <a:pt x="12312" y="1"/>
                </a:cubicBezTo>
              </a:path>
            </a:pathLst>
          </a:custGeom>
          <a:solidFill>
            <a:srgbClr val="505050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4"/>
          <p:cNvSpPr/>
          <p:nvPr/>
        </p:nvSpPr>
        <p:spPr>
          <a:xfrm flipH="1">
            <a:off x="767688" y="3421979"/>
            <a:ext cx="6455293" cy="885467"/>
          </a:xfrm>
          <a:custGeom>
            <a:avLst/>
            <a:gdLst/>
            <a:ahLst/>
            <a:cxnLst/>
            <a:rect l="l" t="t" r="r" b="b"/>
            <a:pathLst>
              <a:path w="137757" h="18896" extrusionOk="0">
                <a:moveTo>
                  <a:pt x="10919" y="0"/>
                </a:moveTo>
                <a:cubicBezTo>
                  <a:pt x="6156" y="0"/>
                  <a:pt x="2132" y="3548"/>
                  <a:pt x="1549" y="8287"/>
                </a:cubicBezTo>
                <a:lnTo>
                  <a:pt x="1" y="9442"/>
                </a:lnTo>
                <a:lnTo>
                  <a:pt x="1549" y="10609"/>
                </a:lnTo>
                <a:cubicBezTo>
                  <a:pt x="2132" y="15336"/>
                  <a:pt x="6156" y="18896"/>
                  <a:pt x="10919" y="18896"/>
                </a:cubicBezTo>
                <a:lnTo>
                  <a:pt x="128303" y="18896"/>
                </a:lnTo>
                <a:cubicBezTo>
                  <a:pt x="133517" y="18896"/>
                  <a:pt x="137744" y="14669"/>
                  <a:pt x="137756" y="9454"/>
                </a:cubicBezTo>
                <a:cubicBezTo>
                  <a:pt x="137756" y="4227"/>
                  <a:pt x="133517" y="0"/>
                  <a:pt x="12830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9" name="Google Shape;649;p24"/>
          <p:cNvSpPr/>
          <p:nvPr/>
        </p:nvSpPr>
        <p:spPr>
          <a:xfrm flipH="1">
            <a:off x="1290142" y="3422023"/>
            <a:ext cx="4961076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Региональное представительство Школы юных корреспондентов «ЮНАРМИИ»</a:t>
            </a:r>
            <a:endParaRPr sz="16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1" name="Google Shape;651;p24"/>
          <p:cNvGrpSpPr/>
          <p:nvPr/>
        </p:nvGrpSpPr>
        <p:grpSpPr>
          <a:xfrm>
            <a:off x="6285735" y="3483050"/>
            <a:ext cx="763485" cy="763545"/>
            <a:chOff x="3802620" y="1176257"/>
            <a:chExt cx="1538872" cy="1539406"/>
          </a:xfrm>
        </p:grpSpPr>
        <p:sp>
          <p:nvSpPr>
            <p:cNvPr id="652" name="Google Shape;652;p24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4" name="Google Shape;654;p24"/>
          <p:cNvSpPr/>
          <p:nvPr/>
        </p:nvSpPr>
        <p:spPr>
          <a:xfrm flipH="1">
            <a:off x="7000302" y="4547665"/>
            <a:ext cx="576940" cy="964144"/>
          </a:xfrm>
          <a:custGeom>
            <a:avLst/>
            <a:gdLst/>
            <a:ahLst/>
            <a:cxnLst/>
            <a:rect l="l" t="t" r="r" b="b"/>
            <a:pathLst>
              <a:path w="12312" h="20575" fill="none" extrusionOk="0">
                <a:moveTo>
                  <a:pt x="12311" y="20574"/>
                </a:moveTo>
                <a:cubicBezTo>
                  <a:pt x="7251" y="20562"/>
                  <a:pt x="2953" y="16895"/>
                  <a:pt x="2155" y="11906"/>
                </a:cubicBezTo>
                <a:lnTo>
                  <a:pt x="0" y="10287"/>
                </a:lnTo>
                <a:lnTo>
                  <a:pt x="2155" y="8656"/>
                </a:lnTo>
                <a:cubicBezTo>
                  <a:pt x="2953" y="3667"/>
                  <a:pt x="7251" y="0"/>
                  <a:pt x="12311" y="0"/>
                </a:cubicBezTo>
              </a:path>
            </a:pathLst>
          </a:custGeom>
          <a:solidFill>
            <a:srgbClr val="505050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4"/>
          <p:cNvSpPr/>
          <p:nvPr/>
        </p:nvSpPr>
        <p:spPr>
          <a:xfrm flipH="1">
            <a:off x="1057283" y="4586700"/>
            <a:ext cx="6454684" cy="885467"/>
          </a:xfrm>
          <a:custGeom>
            <a:avLst/>
            <a:gdLst/>
            <a:ahLst/>
            <a:cxnLst/>
            <a:rect l="l" t="t" r="r" b="b"/>
            <a:pathLst>
              <a:path w="137744" h="18896" extrusionOk="0">
                <a:moveTo>
                  <a:pt x="10918" y="1"/>
                </a:moveTo>
                <a:cubicBezTo>
                  <a:pt x="6144" y="1"/>
                  <a:pt x="2132" y="3549"/>
                  <a:pt x="1536" y="8287"/>
                </a:cubicBezTo>
                <a:lnTo>
                  <a:pt x="0" y="9442"/>
                </a:lnTo>
                <a:lnTo>
                  <a:pt x="1536" y="10609"/>
                </a:lnTo>
                <a:cubicBezTo>
                  <a:pt x="2132" y="15336"/>
                  <a:pt x="6144" y="18896"/>
                  <a:pt x="10918" y="18896"/>
                </a:cubicBezTo>
                <a:lnTo>
                  <a:pt x="128302" y="18896"/>
                </a:lnTo>
                <a:cubicBezTo>
                  <a:pt x="133517" y="18896"/>
                  <a:pt x="137744" y="14669"/>
                  <a:pt x="137744" y="9442"/>
                </a:cubicBezTo>
                <a:cubicBezTo>
                  <a:pt x="137744" y="4227"/>
                  <a:pt x="133517" y="1"/>
                  <a:pt x="128302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tx1"/>
              </a:solidFill>
            </a:endParaRPr>
          </a:p>
        </p:txBody>
      </p:sp>
      <p:sp>
        <p:nvSpPr>
          <p:cNvPr id="657" name="Google Shape;657;p24"/>
          <p:cNvSpPr/>
          <p:nvPr/>
        </p:nvSpPr>
        <p:spPr>
          <a:xfrm flipH="1">
            <a:off x="1290140" y="4586705"/>
            <a:ext cx="5265656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Медиацентр: городская образовательная платформа. Центр военно-патриотического воспитания и обучения медиажурналистике</a:t>
            </a:r>
          </a:p>
        </p:txBody>
      </p:sp>
      <p:grpSp>
        <p:nvGrpSpPr>
          <p:cNvPr id="659" name="Google Shape;659;p24"/>
          <p:cNvGrpSpPr/>
          <p:nvPr/>
        </p:nvGrpSpPr>
        <p:grpSpPr>
          <a:xfrm>
            <a:off x="6590535" y="4647734"/>
            <a:ext cx="763485" cy="763545"/>
            <a:chOff x="3802620" y="1176257"/>
            <a:chExt cx="1538872" cy="1539406"/>
          </a:xfrm>
        </p:grpSpPr>
        <p:sp>
          <p:nvSpPr>
            <p:cNvPr id="660" name="Google Shape;660;p24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62" name="Google Shape;662;p24"/>
          <p:cNvSpPr/>
          <p:nvPr/>
        </p:nvSpPr>
        <p:spPr>
          <a:xfrm flipH="1">
            <a:off x="767688" y="2256925"/>
            <a:ext cx="6455293" cy="885467"/>
          </a:xfrm>
          <a:custGeom>
            <a:avLst/>
            <a:gdLst/>
            <a:ahLst/>
            <a:cxnLst/>
            <a:rect l="l" t="t" r="r" b="b"/>
            <a:pathLst>
              <a:path w="137757" h="18896" extrusionOk="0">
                <a:moveTo>
                  <a:pt x="10919" y="0"/>
                </a:moveTo>
                <a:cubicBezTo>
                  <a:pt x="6156" y="0"/>
                  <a:pt x="2132" y="3548"/>
                  <a:pt x="1549" y="8287"/>
                </a:cubicBezTo>
                <a:lnTo>
                  <a:pt x="1" y="9442"/>
                </a:lnTo>
                <a:lnTo>
                  <a:pt x="1549" y="10609"/>
                </a:lnTo>
                <a:cubicBezTo>
                  <a:pt x="2132" y="15335"/>
                  <a:pt x="6156" y="18895"/>
                  <a:pt x="10919" y="18895"/>
                </a:cubicBezTo>
                <a:lnTo>
                  <a:pt x="128303" y="18895"/>
                </a:lnTo>
                <a:cubicBezTo>
                  <a:pt x="133517" y="18895"/>
                  <a:pt x="137744" y="14669"/>
                  <a:pt x="137756" y="9454"/>
                </a:cubicBezTo>
                <a:cubicBezTo>
                  <a:pt x="137756" y="4227"/>
                  <a:pt x="133517" y="0"/>
                  <a:pt x="12830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GB" sz="2400" dirty="0"/>
          </a:p>
        </p:txBody>
      </p:sp>
      <p:sp>
        <p:nvSpPr>
          <p:cNvPr id="664" name="Google Shape;664;p24"/>
          <p:cNvSpPr/>
          <p:nvPr/>
        </p:nvSpPr>
        <p:spPr>
          <a:xfrm flipH="1">
            <a:off x="1290140" y="2257007"/>
            <a:ext cx="4933745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Подготовка призеров и победителей ВсОШ, олимпиад из Перечня Минпросвещения РФ</a:t>
            </a:r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285735" y="2318036"/>
            <a:ext cx="763485" cy="763545"/>
            <a:chOff x="3802620" y="1176257"/>
            <a:chExt cx="1538872" cy="1539406"/>
          </a:xfrm>
        </p:grpSpPr>
        <p:sp>
          <p:nvSpPr>
            <p:cNvPr id="667" name="Google Shape;667;p24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69" name="Google Shape;669;p24"/>
          <p:cNvSpPr/>
          <p:nvPr/>
        </p:nvSpPr>
        <p:spPr>
          <a:xfrm flipH="1">
            <a:off x="6711316" y="2217568"/>
            <a:ext cx="576940" cy="964707"/>
          </a:xfrm>
          <a:custGeom>
            <a:avLst/>
            <a:gdLst/>
            <a:ahLst/>
            <a:cxnLst/>
            <a:rect l="l" t="t" r="r" b="b"/>
            <a:pathLst>
              <a:path w="12312" h="20587" fill="none" extrusionOk="0">
                <a:moveTo>
                  <a:pt x="12311" y="20587"/>
                </a:moveTo>
                <a:cubicBezTo>
                  <a:pt x="7251" y="20575"/>
                  <a:pt x="2953" y="16908"/>
                  <a:pt x="2155" y="11919"/>
                </a:cubicBezTo>
                <a:lnTo>
                  <a:pt x="0" y="10300"/>
                </a:lnTo>
                <a:lnTo>
                  <a:pt x="2155" y="8668"/>
                </a:lnTo>
                <a:cubicBezTo>
                  <a:pt x="2953" y="3680"/>
                  <a:pt x="7251" y="13"/>
                  <a:pt x="12311" y="1"/>
                </a:cubicBezTo>
              </a:path>
            </a:pathLst>
          </a:custGeom>
          <a:solidFill>
            <a:srgbClr val="505050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4"/>
          <p:cNvSpPr/>
          <p:nvPr/>
        </p:nvSpPr>
        <p:spPr>
          <a:xfrm>
            <a:off x="8933096" y="4910133"/>
            <a:ext cx="213600" cy="21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4"/>
          <p:cNvSpPr/>
          <p:nvPr/>
        </p:nvSpPr>
        <p:spPr>
          <a:xfrm>
            <a:off x="8604746" y="3757800"/>
            <a:ext cx="213600" cy="21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4"/>
          <p:cNvSpPr/>
          <p:nvPr/>
        </p:nvSpPr>
        <p:spPr>
          <a:xfrm>
            <a:off x="8604762" y="2592767"/>
            <a:ext cx="213600" cy="21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4"/>
          <p:cNvSpPr/>
          <p:nvPr/>
        </p:nvSpPr>
        <p:spPr>
          <a:xfrm>
            <a:off x="8933096" y="1440507"/>
            <a:ext cx="213600" cy="21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271;p18">
            <a:extLst>
              <a:ext uri="{FF2B5EF4-FFF2-40B4-BE49-F238E27FC236}">
                <a16:creationId xmlns:a16="http://schemas.microsoft.com/office/drawing/2014/main" xmlns="" id="{D669F041-29F8-C04B-5934-A952064ADB27}"/>
              </a:ext>
            </a:extLst>
          </p:cNvPr>
          <p:cNvSpPr/>
          <p:nvPr/>
        </p:nvSpPr>
        <p:spPr>
          <a:xfrm>
            <a:off x="6782597" y="4826382"/>
            <a:ext cx="394548" cy="321103"/>
          </a:xfrm>
          <a:custGeom>
            <a:avLst/>
            <a:gdLst/>
            <a:ahLst/>
            <a:cxnLst/>
            <a:rect l="l" t="t" r="r" b="b"/>
            <a:pathLst>
              <a:path w="62787" h="51065" extrusionOk="0">
                <a:moveTo>
                  <a:pt x="42287" y="3054"/>
                </a:moveTo>
                <a:cubicBezTo>
                  <a:pt x="43420" y="3054"/>
                  <a:pt x="44347" y="3981"/>
                  <a:pt x="44347" y="5122"/>
                </a:cubicBezTo>
                <a:cubicBezTo>
                  <a:pt x="44347" y="5136"/>
                  <a:pt x="44340" y="8764"/>
                  <a:pt x="44340" y="8764"/>
                </a:cubicBezTo>
                <a:cubicBezTo>
                  <a:pt x="44333" y="11310"/>
                  <a:pt x="43803" y="13782"/>
                  <a:pt x="42773" y="16107"/>
                </a:cubicBezTo>
                <a:lnTo>
                  <a:pt x="40992" y="20088"/>
                </a:lnTo>
                <a:cubicBezTo>
                  <a:pt x="40838" y="20441"/>
                  <a:pt x="40823" y="20816"/>
                  <a:pt x="40926" y="21155"/>
                </a:cubicBezTo>
                <a:cubicBezTo>
                  <a:pt x="40933" y="21184"/>
                  <a:pt x="41264" y="22258"/>
                  <a:pt x="42390" y="22258"/>
                </a:cubicBezTo>
                <a:lnTo>
                  <a:pt x="57813" y="22258"/>
                </a:lnTo>
                <a:cubicBezTo>
                  <a:pt x="58872" y="22258"/>
                  <a:pt x="59741" y="23119"/>
                  <a:pt x="59741" y="24186"/>
                </a:cubicBezTo>
                <a:cubicBezTo>
                  <a:pt x="59741" y="25246"/>
                  <a:pt x="58872" y="26107"/>
                  <a:pt x="57813" y="26107"/>
                </a:cubicBezTo>
                <a:lnTo>
                  <a:pt x="55642" y="26107"/>
                </a:lnTo>
                <a:cubicBezTo>
                  <a:pt x="54796" y="26107"/>
                  <a:pt x="54119" y="26791"/>
                  <a:pt x="54119" y="27637"/>
                </a:cubicBezTo>
                <a:cubicBezTo>
                  <a:pt x="54119" y="28476"/>
                  <a:pt x="54796" y="29160"/>
                  <a:pt x="55642" y="29160"/>
                </a:cubicBezTo>
                <a:lnTo>
                  <a:pt x="56540" y="29160"/>
                </a:lnTo>
                <a:cubicBezTo>
                  <a:pt x="57599" y="29160"/>
                  <a:pt x="58468" y="30021"/>
                  <a:pt x="58468" y="31088"/>
                </a:cubicBezTo>
                <a:cubicBezTo>
                  <a:pt x="58468" y="32147"/>
                  <a:pt x="57599" y="33008"/>
                  <a:pt x="56540" y="33008"/>
                </a:cubicBezTo>
                <a:lnTo>
                  <a:pt x="54369" y="33008"/>
                </a:lnTo>
                <a:cubicBezTo>
                  <a:pt x="53523" y="33008"/>
                  <a:pt x="52839" y="33693"/>
                  <a:pt x="52839" y="34539"/>
                </a:cubicBezTo>
                <a:cubicBezTo>
                  <a:pt x="52839" y="35378"/>
                  <a:pt x="53523" y="36062"/>
                  <a:pt x="54369" y="36062"/>
                </a:cubicBezTo>
                <a:lnTo>
                  <a:pt x="55267" y="36062"/>
                </a:lnTo>
                <a:cubicBezTo>
                  <a:pt x="56326" y="36062"/>
                  <a:pt x="57195" y="36923"/>
                  <a:pt x="57195" y="37990"/>
                </a:cubicBezTo>
                <a:cubicBezTo>
                  <a:pt x="57195" y="39049"/>
                  <a:pt x="56326" y="39910"/>
                  <a:pt x="55267" y="39910"/>
                </a:cubicBezTo>
                <a:lnTo>
                  <a:pt x="53096" y="39910"/>
                </a:lnTo>
                <a:cubicBezTo>
                  <a:pt x="52250" y="39910"/>
                  <a:pt x="51566" y="40594"/>
                  <a:pt x="51566" y="41441"/>
                </a:cubicBezTo>
                <a:cubicBezTo>
                  <a:pt x="51566" y="42279"/>
                  <a:pt x="52250" y="42964"/>
                  <a:pt x="53096" y="42964"/>
                </a:cubicBezTo>
                <a:lnTo>
                  <a:pt x="53994" y="42964"/>
                </a:lnTo>
                <a:cubicBezTo>
                  <a:pt x="55053" y="42964"/>
                  <a:pt x="55922" y="43832"/>
                  <a:pt x="55922" y="44892"/>
                </a:cubicBezTo>
                <a:cubicBezTo>
                  <a:pt x="55922" y="45951"/>
                  <a:pt x="55053" y="46812"/>
                  <a:pt x="53994" y="46812"/>
                </a:cubicBezTo>
                <a:lnTo>
                  <a:pt x="39565" y="46812"/>
                </a:lnTo>
                <a:cubicBezTo>
                  <a:pt x="35025" y="46812"/>
                  <a:pt x="30463" y="45775"/>
                  <a:pt x="26372" y="43795"/>
                </a:cubicBezTo>
                <a:lnTo>
                  <a:pt x="24157" y="42721"/>
                </a:lnTo>
                <a:cubicBezTo>
                  <a:pt x="23951" y="42625"/>
                  <a:pt x="23723" y="42574"/>
                  <a:pt x="23495" y="42574"/>
                </a:cubicBezTo>
                <a:lnTo>
                  <a:pt x="21228" y="42574"/>
                </a:lnTo>
                <a:lnTo>
                  <a:pt x="21228" y="22928"/>
                </a:lnTo>
                <a:lnTo>
                  <a:pt x="25290" y="22928"/>
                </a:lnTo>
                <a:cubicBezTo>
                  <a:pt x="25651" y="22928"/>
                  <a:pt x="25996" y="22803"/>
                  <a:pt x="26269" y="22567"/>
                </a:cubicBezTo>
                <a:lnTo>
                  <a:pt x="32766" y="17137"/>
                </a:lnTo>
                <a:cubicBezTo>
                  <a:pt x="35724" y="14665"/>
                  <a:pt x="37946" y="11435"/>
                  <a:pt x="39197" y="7792"/>
                </a:cubicBezTo>
                <a:cubicBezTo>
                  <a:pt x="39197" y="7792"/>
                  <a:pt x="40411" y="4253"/>
                  <a:pt x="40418" y="4231"/>
                </a:cubicBezTo>
                <a:cubicBezTo>
                  <a:pt x="40764" y="3510"/>
                  <a:pt x="41478" y="3054"/>
                  <a:pt x="42287" y="3054"/>
                </a:cubicBezTo>
                <a:close/>
                <a:moveTo>
                  <a:pt x="18175" y="18270"/>
                </a:moveTo>
                <a:lnTo>
                  <a:pt x="18182" y="48011"/>
                </a:lnTo>
                <a:lnTo>
                  <a:pt x="3054" y="48011"/>
                </a:lnTo>
                <a:lnTo>
                  <a:pt x="3054" y="18270"/>
                </a:lnTo>
                <a:close/>
                <a:moveTo>
                  <a:pt x="42287" y="0"/>
                </a:moveTo>
                <a:cubicBezTo>
                  <a:pt x="40190" y="0"/>
                  <a:pt x="38329" y="1259"/>
                  <a:pt x="37541" y="3201"/>
                </a:cubicBezTo>
                <a:cubicBezTo>
                  <a:pt x="37504" y="3289"/>
                  <a:pt x="36312" y="6799"/>
                  <a:pt x="36312" y="6799"/>
                </a:cubicBezTo>
                <a:cubicBezTo>
                  <a:pt x="35238" y="9912"/>
                  <a:pt x="33340" y="12678"/>
                  <a:pt x="30809" y="14797"/>
                </a:cubicBezTo>
                <a:lnTo>
                  <a:pt x="24738" y="19874"/>
                </a:lnTo>
                <a:lnTo>
                  <a:pt x="21228" y="19874"/>
                </a:lnTo>
                <a:lnTo>
                  <a:pt x="21228" y="18270"/>
                </a:lnTo>
                <a:cubicBezTo>
                  <a:pt x="21228" y="16593"/>
                  <a:pt x="19860" y="15224"/>
                  <a:pt x="18175" y="15224"/>
                </a:cubicBezTo>
                <a:lnTo>
                  <a:pt x="3054" y="15224"/>
                </a:lnTo>
                <a:cubicBezTo>
                  <a:pt x="1369" y="15224"/>
                  <a:pt x="0" y="16593"/>
                  <a:pt x="0" y="18270"/>
                </a:cubicBezTo>
                <a:lnTo>
                  <a:pt x="0" y="48011"/>
                </a:lnTo>
                <a:cubicBezTo>
                  <a:pt x="0" y="49696"/>
                  <a:pt x="1369" y="51065"/>
                  <a:pt x="3054" y="51065"/>
                </a:cubicBezTo>
                <a:lnTo>
                  <a:pt x="18175" y="51065"/>
                </a:lnTo>
                <a:cubicBezTo>
                  <a:pt x="19860" y="51065"/>
                  <a:pt x="21228" y="49696"/>
                  <a:pt x="21228" y="48011"/>
                </a:cubicBezTo>
                <a:lnTo>
                  <a:pt x="21228" y="45620"/>
                </a:lnTo>
                <a:lnTo>
                  <a:pt x="23142" y="45620"/>
                </a:lnTo>
                <a:lnTo>
                  <a:pt x="25047" y="46540"/>
                </a:lnTo>
                <a:cubicBezTo>
                  <a:pt x="29543" y="48718"/>
                  <a:pt x="34569" y="49866"/>
                  <a:pt x="39565" y="49866"/>
                </a:cubicBezTo>
                <a:lnTo>
                  <a:pt x="53994" y="49866"/>
                </a:lnTo>
                <a:cubicBezTo>
                  <a:pt x="56738" y="49866"/>
                  <a:pt x="58968" y="47636"/>
                  <a:pt x="58968" y="44892"/>
                </a:cubicBezTo>
                <a:cubicBezTo>
                  <a:pt x="58968" y="43847"/>
                  <a:pt x="58644" y="42875"/>
                  <a:pt x="58100" y="42081"/>
                </a:cubicBezTo>
                <a:cubicBezTo>
                  <a:pt x="59395" y="41176"/>
                  <a:pt x="60241" y="39682"/>
                  <a:pt x="60241" y="37990"/>
                </a:cubicBezTo>
                <a:cubicBezTo>
                  <a:pt x="60241" y="36945"/>
                  <a:pt x="59917" y="35974"/>
                  <a:pt x="59373" y="35179"/>
                </a:cubicBezTo>
                <a:cubicBezTo>
                  <a:pt x="60668" y="34274"/>
                  <a:pt x="61514" y="32780"/>
                  <a:pt x="61514" y="31088"/>
                </a:cubicBezTo>
                <a:cubicBezTo>
                  <a:pt x="61514" y="30043"/>
                  <a:pt x="61190" y="29072"/>
                  <a:pt x="60646" y="28277"/>
                </a:cubicBezTo>
                <a:cubicBezTo>
                  <a:pt x="61941" y="27372"/>
                  <a:pt x="62787" y="25878"/>
                  <a:pt x="62787" y="24186"/>
                </a:cubicBezTo>
                <a:cubicBezTo>
                  <a:pt x="62787" y="21442"/>
                  <a:pt x="60557" y="19205"/>
                  <a:pt x="57813" y="19205"/>
                </a:cubicBezTo>
                <a:lnTo>
                  <a:pt x="44730" y="19205"/>
                </a:lnTo>
                <a:lnTo>
                  <a:pt x="45554" y="17351"/>
                </a:lnTo>
                <a:cubicBezTo>
                  <a:pt x="46768" y="14628"/>
                  <a:pt x="47386" y="11744"/>
                  <a:pt x="47394" y="8771"/>
                </a:cubicBezTo>
                <a:cubicBezTo>
                  <a:pt x="47394" y="8771"/>
                  <a:pt x="47401" y="5136"/>
                  <a:pt x="47401" y="5122"/>
                </a:cubicBezTo>
                <a:cubicBezTo>
                  <a:pt x="47401" y="2296"/>
                  <a:pt x="45105" y="0"/>
                  <a:pt x="422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3" name="Google Shape;258;p18">
            <a:extLst>
              <a:ext uri="{FF2B5EF4-FFF2-40B4-BE49-F238E27FC236}">
                <a16:creationId xmlns:a16="http://schemas.microsoft.com/office/drawing/2014/main" xmlns="" id="{EC30427E-1F2F-7F27-9579-121240DAE6B9}"/>
              </a:ext>
            </a:extLst>
          </p:cNvPr>
          <p:cNvGrpSpPr/>
          <p:nvPr/>
        </p:nvGrpSpPr>
        <p:grpSpPr>
          <a:xfrm>
            <a:off x="6471979" y="2475020"/>
            <a:ext cx="380823" cy="442491"/>
            <a:chOff x="5918900" y="2041375"/>
            <a:chExt cx="1351875" cy="1569675"/>
          </a:xfrm>
          <a:solidFill>
            <a:schemeClr val="tx1"/>
          </a:solidFill>
        </p:grpSpPr>
        <p:sp>
          <p:nvSpPr>
            <p:cNvPr id="24" name="Google Shape;259;p18">
              <a:extLst>
                <a:ext uri="{FF2B5EF4-FFF2-40B4-BE49-F238E27FC236}">
                  <a16:creationId xmlns:a16="http://schemas.microsoft.com/office/drawing/2014/main" xmlns="" id="{D29503C1-7125-20D5-47C3-E58A3A72B404}"/>
                </a:ext>
              </a:extLst>
            </p:cNvPr>
            <p:cNvSpPr/>
            <p:nvPr/>
          </p:nvSpPr>
          <p:spPr>
            <a:xfrm>
              <a:off x="5918900" y="2041375"/>
              <a:ext cx="1351875" cy="1569675"/>
            </a:xfrm>
            <a:custGeom>
              <a:avLst/>
              <a:gdLst/>
              <a:ahLst/>
              <a:cxnLst/>
              <a:rect l="l" t="t" r="r" b="b"/>
              <a:pathLst>
                <a:path w="54075" h="62787" extrusionOk="0">
                  <a:moveTo>
                    <a:pt x="9080" y="7359"/>
                  </a:moveTo>
                  <a:lnTo>
                    <a:pt x="9080" y="10030"/>
                  </a:lnTo>
                  <a:cubicBezTo>
                    <a:pt x="9080" y="14224"/>
                    <a:pt x="9617" y="18285"/>
                    <a:pt x="10633" y="22001"/>
                  </a:cubicBezTo>
                  <a:cubicBezTo>
                    <a:pt x="6645" y="18852"/>
                    <a:pt x="3900" y="14275"/>
                    <a:pt x="3083" y="9220"/>
                  </a:cubicBezTo>
                  <a:cubicBezTo>
                    <a:pt x="3002" y="8757"/>
                    <a:pt x="3135" y="8301"/>
                    <a:pt x="3444" y="7940"/>
                  </a:cubicBezTo>
                  <a:cubicBezTo>
                    <a:pt x="3753" y="7572"/>
                    <a:pt x="4209" y="7359"/>
                    <a:pt x="4695" y="7359"/>
                  </a:cubicBezTo>
                  <a:close/>
                  <a:moveTo>
                    <a:pt x="49380" y="7359"/>
                  </a:moveTo>
                  <a:cubicBezTo>
                    <a:pt x="49859" y="7359"/>
                    <a:pt x="50315" y="7572"/>
                    <a:pt x="50631" y="7940"/>
                  </a:cubicBezTo>
                  <a:cubicBezTo>
                    <a:pt x="50940" y="8301"/>
                    <a:pt x="51065" y="8757"/>
                    <a:pt x="50992" y="9220"/>
                  </a:cubicBezTo>
                  <a:cubicBezTo>
                    <a:pt x="50168" y="14275"/>
                    <a:pt x="47423" y="18852"/>
                    <a:pt x="43442" y="22001"/>
                  </a:cubicBezTo>
                  <a:cubicBezTo>
                    <a:pt x="44450" y="18285"/>
                    <a:pt x="44988" y="14224"/>
                    <a:pt x="44988" y="10030"/>
                  </a:cubicBezTo>
                  <a:lnTo>
                    <a:pt x="44988" y="7359"/>
                  </a:lnTo>
                  <a:close/>
                  <a:moveTo>
                    <a:pt x="41912" y="2907"/>
                  </a:moveTo>
                  <a:cubicBezTo>
                    <a:pt x="42008" y="2907"/>
                    <a:pt x="42081" y="2981"/>
                    <a:pt x="42081" y="3076"/>
                  </a:cubicBezTo>
                  <a:lnTo>
                    <a:pt x="42081" y="10030"/>
                  </a:lnTo>
                  <a:cubicBezTo>
                    <a:pt x="42081" y="17189"/>
                    <a:pt x="40440" y="23900"/>
                    <a:pt x="37453" y="28925"/>
                  </a:cubicBezTo>
                  <a:cubicBezTo>
                    <a:pt x="34613" y="33708"/>
                    <a:pt x="30912" y="36342"/>
                    <a:pt x="27034" y="36342"/>
                  </a:cubicBezTo>
                  <a:cubicBezTo>
                    <a:pt x="23164" y="36342"/>
                    <a:pt x="19462" y="33708"/>
                    <a:pt x="16615" y="28925"/>
                  </a:cubicBezTo>
                  <a:cubicBezTo>
                    <a:pt x="13635" y="23900"/>
                    <a:pt x="11987" y="17189"/>
                    <a:pt x="11987" y="10030"/>
                  </a:cubicBezTo>
                  <a:lnTo>
                    <a:pt x="11987" y="3076"/>
                  </a:lnTo>
                  <a:cubicBezTo>
                    <a:pt x="11987" y="2981"/>
                    <a:pt x="12068" y="2907"/>
                    <a:pt x="12163" y="2907"/>
                  </a:cubicBezTo>
                  <a:close/>
                  <a:moveTo>
                    <a:pt x="28734" y="39123"/>
                  </a:moveTo>
                  <a:cubicBezTo>
                    <a:pt x="28763" y="41485"/>
                    <a:pt x="29683" y="43715"/>
                    <a:pt x="31228" y="45414"/>
                  </a:cubicBezTo>
                  <a:lnTo>
                    <a:pt x="22994" y="45414"/>
                  </a:lnTo>
                  <a:cubicBezTo>
                    <a:pt x="23348" y="45017"/>
                    <a:pt x="23679" y="44590"/>
                    <a:pt x="23973" y="44134"/>
                  </a:cubicBezTo>
                  <a:cubicBezTo>
                    <a:pt x="24944" y="42618"/>
                    <a:pt x="25452" y="40897"/>
                    <a:pt x="25474" y="39145"/>
                  </a:cubicBezTo>
                  <a:cubicBezTo>
                    <a:pt x="25989" y="39212"/>
                    <a:pt x="26511" y="39248"/>
                    <a:pt x="27034" y="39248"/>
                  </a:cubicBezTo>
                  <a:cubicBezTo>
                    <a:pt x="27608" y="39248"/>
                    <a:pt x="28174" y="39204"/>
                    <a:pt x="28734" y="39123"/>
                  </a:cubicBezTo>
                  <a:close/>
                  <a:moveTo>
                    <a:pt x="35025" y="48321"/>
                  </a:moveTo>
                  <a:lnTo>
                    <a:pt x="35025" y="53538"/>
                  </a:lnTo>
                  <a:lnTo>
                    <a:pt x="19183" y="53538"/>
                  </a:lnTo>
                  <a:lnTo>
                    <a:pt x="19183" y="48321"/>
                  </a:lnTo>
                  <a:close/>
                  <a:moveTo>
                    <a:pt x="40632" y="56444"/>
                  </a:moveTo>
                  <a:cubicBezTo>
                    <a:pt x="41434" y="56444"/>
                    <a:pt x="42081" y="57091"/>
                    <a:pt x="42081" y="57894"/>
                  </a:cubicBezTo>
                  <a:lnTo>
                    <a:pt x="42081" y="59880"/>
                  </a:lnTo>
                  <a:lnTo>
                    <a:pt x="12126" y="59880"/>
                  </a:lnTo>
                  <a:lnTo>
                    <a:pt x="12126" y="57894"/>
                  </a:lnTo>
                  <a:cubicBezTo>
                    <a:pt x="12126" y="57091"/>
                    <a:pt x="12774" y="56444"/>
                    <a:pt x="13576" y="56444"/>
                  </a:cubicBezTo>
                  <a:close/>
                  <a:moveTo>
                    <a:pt x="12163" y="1"/>
                  </a:moveTo>
                  <a:cubicBezTo>
                    <a:pt x="10464" y="1"/>
                    <a:pt x="9080" y="1384"/>
                    <a:pt x="9080" y="3076"/>
                  </a:cubicBezTo>
                  <a:lnTo>
                    <a:pt x="9080" y="4452"/>
                  </a:lnTo>
                  <a:lnTo>
                    <a:pt x="4695" y="4452"/>
                  </a:lnTo>
                  <a:cubicBezTo>
                    <a:pt x="3356" y="4452"/>
                    <a:pt x="2090" y="5034"/>
                    <a:pt x="1229" y="6056"/>
                  </a:cubicBezTo>
                  <a:cubicBezTo>
                    <a:pt x="368" y="7064"/>
                    <a:pt x="0" y="8389"/>
                    <a:pt x="206" y="9684"/>
                  </a:cubicBezTo>
                  <a:cubicBezTo>
                    <a:pt x="1362" y="16777"/>
                    <a:pt x="5821" y="23039"/>
                    <a:pt x="12156" y="26475"/>
                  </a:cubicBezTo>
                  <a:cubicBezTo>
                    <a:pt x="12730" y="27865"/>
                    <a:pt x="13385" y="29183"/>
                    <a:pt x="14121" y="30404"/>
                  </a:cubicBezTo>
                  <a:cubicBezTo>
                    <a:pt x="16446" y="34326"/>
                    <a:pt x="19345" y="37041"/>
                    <a:pt x="22538" y="38351"/>
                  </a:cubicBezTo>
                  <a:cubicBezTo>
                    <a:pt x="22855" y="41618"/>
                    <a:pt x="20684" y="44715"/>
                    <a:pt x="17410" y="45451"/>
                  </a:cubicBezTo>
                  <a:cubicBezTo>
                    <a:pt x="17402" y="45451"/>
                    <a:pt x="17395" y="45451"/>
                    <a:pt x="17387" y="45458"/>
                  </a:cubicBezTo>
                  <a:cubicBezTo>
                    <a:pt x="16747" y="45606"/>
                    <a:pt x="16276" y="46180"/>
                    <a:pt x="16276" y="46864"/>
                  </a:cubicBezTo>
                  <a:lnTo>
                    <a:pt x="16276" y="53530"/>
                  </a:lnTo>
                  <a:lnTo>
                    <a:pt x="13576" y="53530"/>
                  </a:lnTo>
                  <a:cubicBezTo>
                    <a:pt x="11177" y="53530"/>
                    <a:pt x="9220" y="55487"/>
                    <a:pt x="9220" y="57894"/>
                  </a:cubicBezTo>
                  <a:lnTo>
                    <a:pt x="9220" y="61337"/>
                  </a:lnTo>
                  <a:cubicBezTo>
                    <a:pt x="9220" y="62139"/>
                    <a:pt x="9868" y="62787"/>
                    <a:pt x="10677" y="62787"/>
                  </a:cubicBezTo>
                  <a:lnTo>
                    <a:pt x="43538" y="62787"/>
                  </a:lnTo>
                  <a:cubicBezTo>
                    <a:pt x="44340" y="62787"/>
                    <a:pt x="44988" y="62139"/>
                    <a:pt x="44988" y="61337"/>
                  </a:cubicBezTo>
                  <a:lnTo>
                    <a:pt x="44988" y="57894"/>
                  </a:lnTo>
                  <a:cubicBezTo>
                    <a:pt x="44988" y="55487"/>
                    <a:pt x="43038" y="53530"/>
                    <a:pt x="40632" y="53530"/>
                  </a:cubicBezTo>
                  <a:lnTo>
                    <a:pt x="37931" y="53530"/>
                  </a:lnTo>
                  <a:lnTo>
                    <a:pt x="37931" y="46864"/>
                  </a:lnTo>
                  <a:cubicBezTo>
                    <a:pt x="37931" y="46180"/>
                    <a:pt x="37453" y="45606"/>
                    <a:pt x="36813" y="45451"/>
                  </a:cubicBezTo>
                  <a:lnTo>
                    <a:pt x="36798" y="45451"/>
                  </a:lnTo>
                  <a:cubicBezTo>
                    <a:pt x="33502" y="44708"/>
                    <a:pt x="31324" y="41581"/>
                    <a:pt x="31677" y="38292"/>
                  </a:cubicBezTo>
                  <a:cubicBezTo>
                    <a:pt x="34811" y="36960"/>
                    <a:pt x="37659" y="34274"/>
                    <a:pt x="39955" y="30404"/>
                  </a:cubicBezTo>
                  <a:cubicBezTo>
                    <a:pt x="40683" y="29183"/>
                    <a:pt x="41338" y="27865"/>
                    <a:pt x="41919" y="26475"/>
                  </a:cubicBezTo>
                  <a:cubicBezTo>
                    <a:pt x="48247" y="23039"/>
                    <a:pt x="52706" y="16777"/>
                    <a:pt x="53861" y="9684"/>
                  </a:cubicBezTo>
                  <a:cubicBezTo>
                    <a:pt x="54075" y="8389"/>
                    <a:pt x="53699" y="7064"/>
                    <a:pt x="52846" y="6056"/>
                  </a:cubicBezTo>
                  <a:cubicBezTo>
                    <a:pt x="51978" y="5034"/>
                    <a:pt x="50712" y="4452"/>
                    <a:pt x="49380" y="4452"/>
                  </a:cubicBezTo>
                  <a:lnTo>
                    <a:pt x="44988" y="4452"/>
                  </a:lnTo>
                  <a:lnTo>
                    <a:pt x="44988" y="3076"/>
                  </a:lnTo>
                  <a:cubicBezTo>
                    <a:pt x="44988" y="1384"/>
                    <a:pt x="43612" y="1"/>
                    <a:pt x="419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" name="Google Shape;260;p18">
              <a:extLst>
                <a:ext uri="{FF2B5EF4-FFF2-40B4-BE49-F238E27FC236}">
                  <a16:creationId xmlns:a16="http://schemas.microsoft.com/office/drawing/2014/main" xmlns="" id="{9CEB7AEA-8C44-9635-E0FC-AA816E4440CD}"/>
                </a:ext>
              </a:extLst>
            </p:cNvPr>
            <p:cNvSpPr/>
            <p:nvPr/>
          </p:nvSpPr>
          <p:spPr>
            <a:xfrm>
              <a:off x="6369950" y="2254025"/>
              <a:ext cx="449600" cy="426600"/>
            </a:xfrm>
            <a:custGeom>
              <a:avLst/>
              <a:gdLst/>
              <a:ahLst/>
              <a:cxnLst/>
              <a:rect l="l" t="t" r="r" b="b"/>
              <a:pathLst>
                <a:path w="17984" h="17064" extrusionOk="0">
                  <a:moveTo>
                    <a:pt x="8992" y="4739"/>
                  </a:moveTo>
                  <a:lnTo>
                    <a:pt x="9993" y="6755"/>
                  </a:lnTo>
                  <a:cubicBezTo>
                    <a:pt x="10199" y="7189"/>
                    <a:pt x="10611" y="7484"/>
                    <a:pt x="11082" y="7550"/>
                  </a:cubicBezTo>
                  <a:lnTo>
                    <a:pt x="13311" y="7874"/>
                  </a:lnTo>
                  <a:lnTo>
                    <a:pt x="11700" y="9448"/>
                  </a:lnTo>
                  <a:cubicBezTo>
                    <a:pt x="11354" y="9779"/>
                    <a:pt x="11199" y="10265"/>
                    <a:pt x="11280" y="10736"/>
                  </a:cubicBezTo>
                  <a:lnTo>
                    <a:pt x="11663" y="12951"/>
                  </a:lnTo>
                  <a:lnTo>
                    <a:pt x="9669" y="11906"/>
                  </a:lnTo>
                  <a:cubicBezTo>
                    <a:pt x="9455" y="11795"/>
                    <a:pt x="9227" y="11737"/>
                    <a:pt x="8992" y="11737"/>
                  </a:cubicBezTo>
                  <a:cubicBezTo>
                    <a:pt x="8764" y="11737"/>
                    <a:pt x="8528" y="11795"/>
                    <a:pt x="8315" y="11906"/>
                  </a:cubicBezTo>
                  <a:lnTo>
                    <a:pt x="6328" y="12951"/>
                  </a:lnTo>
                  <a:lnTo>
                    <a:pt x="6704" y="10736"/>
                  </a:lnTo>
                  <a:cubicBezTo>
                    <a:pt x="6784" y="10265"/>
                    <a:pt x="6630" y="9779"/>
                    <a:pt x="6284" y="9448"/>
                  </a:cubicBezTo>
                  <a:lnTo>
                    <a:pt x="4680" y="7874"/>
                  </a:lnTo>
                  <a:lnTo>
                    <a:pt x="6902" y="7550"/>
                  </a:lnTo>
                  <a:cubicBezTo>
                    <a:pt x="7373" y="7484"/>
                    <a:pt x="7785" y="7189"/>
                    <a:pt x="7999" y="6755"/>
                  </a:cubicBezTo>
                  <a:lnTo>
                    <a:pt x="8992" y="4739"/>
                  </a:lnTo>
                  <a:close/>
                  <a:moveTo>
                    <a:pt x="8992" y="1"/>
                  </a:moveTo>
                  <a:cubicBezTo>
                    <a:pt x="8440" y="1"/>
                    <a:pt x="7932" y="317"/>
                    <a:pt x="7690" y="810"/>
                  </a:cubicBezTo>
                  <a:lnTo>
                    <a:pt x="5732" y="4783"/>
                  </a:lnTo>
                  <a:lnTo>
                    <a:pt x="1347" y="5423"/>
                  </a:lnTo>
                  <a:cubicBezTo>
                    <a:pt x="795" y="5504"/>
                    <a:pt x="339" y="5887"/>
                    <a:pt x="170" y="6409"/>
                  </a:cubicBezTo>
                  <a:cubicBezTo>
                    <a:pt x="0" y="6939"/>
                    <a:pt x="140" y="7513"/>
                    <a:pt x="537" y="7903"/>
                  </a:cubicBezTo>
                  <a:lnTo>
                    <a:pt x="3716" y="10993"/>
                  </a:lnTo>
                  <a:lnTo>
                    <a:pt x="2966" y="15364"/>
                  </a:lnTo>
                  <a:cubicBezTo>
                    <a:pt x="2870" y="15909"/>
                    <a:pt x="3091" y="16460"/>
                    <a:pt x="3540" y="16784"/>
                  </a:cubicBezTo>
                  <a:cubicBezTo>
                    <a:pt x="3794" y="16968"/>
                    <a:pt x="4095" y="17061"/>
                    <a:pt x="4397" y="17061"/>
                  </a:cubicBezTo>
                  <a:cubicBezTo>
                    <a:pt x="4628" y="17061"/>
                    <a:pt x="4859" y="17006"/>
                    <a:pt x="5070" y="16895"/>
                  </a:cubicBezTo>
                  <a:lnTo>
                    <a:pt x="8992" y="14834"/>
                  </a:lnTo>
                  <a:lnTo>
                    <a:pt x="12914" y="16895"/>
                  </a:lnTo>
                  <a:cubicBezTo>
                    <a:pt x="13127" y="17005"/>
                    <a:pt x="13363" y="17064"/>
                    <a:pt x="13591" y="17064"/>
                  </a:cubicBezTo>
                  <a:cubicBezTo>
                    <a:pt x="13892" y="17064"/>
                    <a:pt x="14194" y="16968"/>
                    <a:pt x="14444" y="16784"/>
                  </a:cubicBezTo>
                  <a:cubicBezTo>
                    <a:pt x="14893" y="16460"/>
                    <a:pt x="15114" y="15909"/>
                    <a:pt x="15026" y="15364"/>
                  </a:cubicBezTo>
                  <a:lnTo>
                    <a:pt x="14275" y="10993"/>
                  </a:lnTo>
                  <a:lnTo>
                    <a:pt x="17446" y="7903"/>
                  </a:lnTo>
                  <a:cubicBezTo>
                    <a:pt x="17844" y="7513"/>
                    <a:pt x="17983" y="6939"/>
                    <a:pt x="17814" y="6409"/>
                  </a:cubicBezTo>
                  <a:cubicBezTo>
                    <a:pt x="17645" y="5887"/>
                    <a:pt x="17189" y="5504"/>
                    <a:pt x="16644" y="5423"/>
                  </a:cubicBezTo>
                  <a:lnTo>
                    <a:pt x="12259" y="4783"/>
                  </a:lnTo>
                  <a:lnTo>
                    <a:pt x="10294" y="810"/>
                  </a:lnTo>
                  <a:cubicBezTo>
                    <a:pt x="10051" y="317"/>
                    <a:pt x="9544" y="1"/>
                    <a:pt x="8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oogle Shape;1678;p39">
            <a:extLst>
              <a:ext uri="{FF2B5EF4-FFF2-40B4-BE49-F238E27FC236}">
                <a16:creationId xmlns:a16="http://schemas.microsoft.com/office/drawing/2014/main" xmlns="" id="{19F8100A-4378-A682-F1F7-FA60A11B5F43}"/>
              </a:ext>
            </a:extLst>
          </p:cNvPr>
          <p:cNvGrpSpPr/>
          <p:nvPr/>
        </p:nvGrpSpPr>
        <p:grpSpPr>
          <a:xfrm>
            <a:off x="6516331" y="3713751"/>
            <a:ext cx="329455" cy="290258"/>
            <a:chOff x="-3137650" y="2067900"/>
            <a:chExt cx="291450" cy="256775"/>
          </a:xfrm>
        </p:grpSpPr>
        <p:sp>
          <p:nvSpPr>
            <p:cNvPr id="27" name="Google Shape;1679;p39">
              <a:extLst>
                <a:ext uri="{FF2B5EF4-FFF2-40B4-BE49-F238E27FC236}">
                  <a16:creationId xmlns:a16="http://schemas.microsoft.com/office/drawing/2014/main" xmlns="" id="{55A6206E-A2D8-2CFB-AE0B-BD15164A9342}"/>
                </a:ext>
              </a:extLst>
            </p:cNvPr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80;p39">
              <a:extLst>
                <a:ext uri="{FF2B5EF4-FFF2-40B4-BE49-F238E27FC236}">
                  <a16:creationId xmlns:a16="http://schemas.microsoft.com/office/drawing/2014/main" xmlns="" id="{562380CD-836C-5B9F-5B83-E3E4208B1FE0}"/>
                </a:ext>
              </a:extLst>
            </p:cNvPr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81;p39">
              <a:extLst>
                <a:ext uri="{FF2B5EF4-FFF2-40B4-BE49-F238E27FC236}">
                  <a16:creationId xmlns:a16="http://schemas.microsoft.com/office/drawing/2014/main" xmlns="" id="{88220B94-45D4-CC64-2B33-A02DC31B264D}"/>
                </a:ext>
              </a:extLst>
            </p:cNvPr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054;p44">
            <a:extLst>
              <a:ext uri="{FF2B5EF4-FFF2-40B4-BE49-F238E27FC236}">
                <a16:creationId xmlns:a16="http://schemas.microsoft.com/office/drawing/2014/main" xmlns="" id="{1DF25BE9-867B-7EF7-0484-6EAD75CA5E73}"/>
              </a:ext>
            </a:extLst>
          </p:cNvPr>
          <p:cNvSpPr/>
          <p:nvPr/>
        </p:nvSpPr>
        <p:spPr>
          <a:xfrm>
            <a:off x="6816525" y="1317633"/>
            <a:ext cx="393756" cy="393722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377;p35">
            <a:extLst>
              <a:ext uri="{FF2B5EF4-FFF2-40B4-BE49-F238E27FC236}">
                <a16:creationId xmlns:a16="http://schemas.microsoft.com/office/drawing/2014/main" xmlns="" id="{593A972C-0395-2FB8-6BB9-7198BD14188E}"/>
              </a:ext>
            </a:extLst>
          </p:cNvPr>
          <p:cNvGrpSpPr/>
          <p:nvPr/>
        </p:nvGrpSpPr>
        <p:grpSpPr>
          <a:xfrm>
            <a:off x="10289100" y="2256925"/>
            <a:ext cx="587030" cy="562650"/>
            <a:chOff x="-4211975" y="2783850"/>
            <a:chExt cx="291450" cy="274100"/>
          </a:xfrm>
        </p:grpSpPr>
        <p:sp>
          <p:nvSpPr>
            <p:cNvPr id="682" name="Google Shape;1378;p35">
              <a:extLst>
                <a:ext uri="{FF2B5EF4-FFF2-40B4-BE49-F238E27FC236}">
                  <a16:creationId xmlns:a16="http://schemas.microsoft.com/office/drawing/2014/main" xmlns="" id="{8CD52A21-8460-F1E6-F5C6-2392E9EC2540}"/>
                </a:ext>
              </a:extLst>
            </p:cNvPr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379;p35">
              <a:extLst>
                <a:ext uri="{FF2B5EF4-FFF2-40B4-BE49-F238E27FC236}">
                  <a16:creationId xmlns:a16="http://schemas.microsoft.com/office/drawing/2014/main" xmlns="" id="{6EF2ECED-EEE0-1200-1D93-00D55CBC10E6}"/>
                </a:ext>
              </a:extLst>
            </p:cNvPr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380;p35">
              <a:extLst>
                <a:ext uri="{FF2B5EF4-FFF2-40B4-BE49-F238E27FC236}">
                  <a16:creationId xmlns:a16="http://schemas.microsoft.com/office/drawing/2014/main" xmlns="" id="{32DA5D08-EA64-697E-570B-E792D6032366}"/>
                </a:ext>
              </a:extLst>
            </p:cNvPr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478;p45">
            <a:extLst>
              <a:ext uri="{FF2B5EF4-FFF2-40B4-BE49-F238E27FC236}">
                <a16:creationId xmlns:a16="http://schemas.microsoft.com/office/drawing/2014/main" xmlns="" id="{852F2DE1-1E00-C7FA-EAA3-177A58341DDE}"/>
              </a:ext>
            </a:extLst>
          </p:cNvPr>
          <p:cNvGrpSpPr/>
          <p:nvPr/>
        </p:nvGrpSpPr>
        <p:grpSpPr>
          <a:xfrm>
            <a:off x="279400" y="813488"/>
            <a:ext cx="11810999" cy="5612712"/>
            <a:chOff x="710275" y="1364399"/>
            <a:chExt cx="1846800" cy="3639766"/>
          </a:xfrm>
        </p:grpSpPr>
        <p:sp>
          <p:nvSpPr>
            <p:cNvPr id="11" name="Google Shape;1479;p45">
              <a:extLst>
                <a:ext uri="{FF2B5EF4-FFF2-40B4-BE49-F238E27FC236}">
                  <a16:creationId xmlns:a16="http://schemas.microsoft.com/office/drawing/2014/main" xmlns="" id="{B4EBA067-B73D-31D6-4D01-DCD31875C974}"/>
                </a:ext>
              </a:extLst>
            </p:cNvPr>
            <p:cNvSpPr/>
            <p:nvPr/>
          </p:nvSpPr>
          <p:spPr>
            <a:xfrm>
              <a:off x="710275" y="1364399"/>
              <a:ext cx="1846800" cy="3639766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en-GB" sz="2400" dirty="0"/>
            </a:p>
          </p:txBody>
        </p:sp>
        <p:sp>
          <p:nvSpPr>
            <p:cNvPr id="13" name="Google Shape;1482;p45">
              <a:extLst>
                <a:ext uri="{FF2B5EF4-FFF2-40B4-BE49-F238E27FC236}">
                  <a16:creationId xmlns:a16="http://schemas.microsoft.com/office/drawing/2014/main" xmlns="" id="{5C948025-3B6C-34C7-916F-607D7BA3D864}"/>
                </a:ext>
              </a:extLst>
            </p:cNvPr>
            <p:cNvSpPr txBox="1"/>
            <p:nvPr/>
          </p:nvSpPr>
          <p:spPr>
            <a:xfrm>
              <a:off x="815238" y="2659726"/>
              <a:ext cx="1647855" cy="213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endParaRPr lang="ru-RU" b="1" dirty="0">
                <a:solidFill>
                  <a:schemeClr val="tx1"/>
                </a:solidFill>
                <a:latin typeface="P22 Underground CY Pro" panose="00000600000000000000" pitchFamily="50" charset="-52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3F3F44-07D6-9F4E-9536-F3785053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43632"/>
            <a:ext cx="8291264" cy="3239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ntro " panose="02000000000000000000" pitchFamily="50" charset="0"/>
              </a:rPr>
              <a:t>Ресурсы и их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C39D34-57C0-3845-9A6F-354DB317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78" y="1941864"/>
            <a:ext cx="10568221" cy="410264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buNone/>
            </a:pPr>
            <a:endParaRPr lang="ru-RU" sz="1800" dirty="0">
              <a:latin typeface="P22 Underground CY Pro" panose="00000600000000000000" pitchFamily="50" charset="-52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800" b="1" dirty="0">
                <a:solidFill>
                  <a:srgbClr val="C00000"/>
                </a:solidFill>
                <a:latin typeface="Intro " panose="02000000000000000000" pitchFamily="50" charset="0"/>
                <a:ea typeface="Times New Roman" panose="02020603050405020304" pitchFamily="18" charset="0"/>
              </a:rPr>
              <a:t>Привлечение грантовых средств: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P22 Underground CY Pro" panose="00000600000000000000" pitchFamily="50" charset="-52"/>
                <a:ea typeface="Times New Roman" panose="02020603050405020304" pitchFamily="18" charset="0"/>
              </a:rPr>
              <a:t>Конкурс на предоставление грантов Президента Российской Федерации на развитие гражданского общества 2023 г.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P22 Underground CY Pro" panose="00000600000000000000" pitchFamily="50" charset="-52"/>
                <a:ea typeface="Times New Roman" panose="02020603050405020304" pitchFamily="18" charset="0"/>
              </a:rPr>
              <a:t>Всероссийский конкурс президентских грантов 2023 г.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P22 Underground CY Pro" panose="00000600000000000000" pitchFamily="50" charset="-52"/>
                <a:ea typeface="Times New Roman" panose="02020603050405020304" pitchFamily="18" charset="0"/>
              </a:rPr>
              <a:t>Международная игра «Школа Рыбаков Фонда» имени Льва Выготского</a:t>
            </a:r>
            <a:endParaRPr lang="ru-RU" sz="1800" dirty="0">
              <a:latin typeface="P22 Underground CY Pro" panose="00000600000000000000" pitchFamily="50" charset="-52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P22 Underground CY Pro" panose="00000600000000000000" pitchFamily="50" charset="-52"/>
                <a:ea typeface="Times New Roman" panose="02020603050405020304" pitchFamily="18" charset="0"/>
              </a:rPr>
              <a:t>Грантовый конкурс «Роспатриотцентр»</a:t>
            </a:r>
            <a:endParaRPr lang="ru-RU" sz="1800" dirty="0">
              <a:latin typeface="P22 Underground CY Pro" panose="00000600000000000000" pitchFamily="50" charset="-52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P22 Underground CY Pro" panose="00000600000000000000" pitchFamily="50" charset="-52"/>
                <a:ea typeface="Times New Roman" panose="02020603050405020304" pitchFamily="18" charset="0"/>
              </a:rPr>
              <a:t>Открытый конкурс на предоставление грантов в форме субсидий из федерального бюджета НКО на проведение мероприятий патриотической направленности с участием детей и молодежи в рамках реализации федерального проекта «Патриотическое воспитание граждан РФ» национального проекта «Образование».</a:t>
            </a:r>
            <a:endParaRPr lang="ru-RU" sz="1800" dirty="0">
              <a:latin typeface="P22 Underground CY Pro" panose="00000600000000000000" pitchFamily="50" charset="-52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Google Shape;798;p26">
            <a:extLst>
              <a:ext uri="{FF2B5EF4-FFF2-40B4-BE49-F238E27FC236}">
                <a16:creationId xmlns:a16="http://schemas.microsoft.com/office/drawing/2014/main" xmlns="" id="{04FB1103-E043-5060-F35C-D633FDD7BBDC}"/>
              </a:ext>
            </a:extLst>
          </p:cNvPr>
          <p:cNvSpPr/>
          <p:nvPr/>
        </p:nvSpPr>
        <p:spPr>
          <a:xfrm>
            <a:off x="950677" y="1226348"/>
            <a:ext cx="3149600" cy="8355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 smtClean="0">
                <a:latin typeface="P22 Underground CY Pro" panose="00000600000000000000" pitchFamily="50" charset="-52"/>
              </a:rPr>
              <a:t>Спонсорские средства</a:t>
            </a:r>
            <a:endParaRPr sz="2400" dirty="0">
              <a:latin typeface="P22 Underground CY Pro" panose="00000600000000000000" pitchFamily="50" charset="-52"/>
            </a:endParaRPr>
          </a:p>
        </p:txBody>
      </p:sp>
      <p:sp>
        <p:nvSpPr>
          <p:cNvPr id="9" name="Google Shape;798;p26">
            <a:extLst>
              <a:ext uri="{FF2B5EF4-FFF2-40B4-BE49-F238E27FC236}">
                <a16:creationId xmlns:a16="http://schemas.microsoft.com/office/drawing/2014/main" xmlns="" id="{D57D5C0B-A715-666C-DF8D-AE7431116800}"/>
              </a:ext>
            </a:extLst>
          </p:cNvPr>
          <p:cNvSpPr/>
          <p:nvPr/>
        </p:nvSpPr>
        <p:spPr>
          <a:xfrm>
            <a:off x="4279900" y="1226348"/>
            <a:ext cx="6375400" cy="8355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P22 Underground CY Pro" panose="00000600000000000000" pitchFamily="50" charset="-52"/>
                <a:ea typeface="Times New Roman" panose="02020603050405020304" pitchFamily="18" charset="0"/>
              </a:rPr>
              <a:t>Средства от </a:t>
            </a:r>
            <a:r>
              <a:rPr lang="ru-RU" sz="2400" dirty="0" smtClean="0">
                <a:latin typeface="P22 Underground CY Pro" panose="00000600000000000000" pitchFamily="50" charset="-52"/>
                <a:ea typeface="Times New Roman" panose="02020603050405020304" pitchFamily="18" charset="0"/>
              </a:rPr>
              <a:t>ПОУ </a:t>
            </a:r>
            <a:r>
              <a:rPr lang="ru-RU" sz="2400" dirty="0">
                <a:latin typeface="P22 Underground CY Pro" panose="00000600000000000000" pitchFamily="50" charset="-52"/>
                <a:ea typeface="Times New Roman" panose="02020603050405020304" pitchFamily="18" charset="0"/>
              </a:rPr>
              <a:t>в сумме </a:t>
            </a:r>
            <a:r>
              <a:rPr lang="ru-RU" sz="2400" b="1" dirty="0">
                <a:solidFill>
                  <a:srgbClr val="C00000"/>
                </a:solidFill>
                <a:latin typeface="P22 Underground CY Pro" panose="00000600000000000000" pitchFamily="50" charset="-52"/>
                <a:ea typeface="Times New Roman" panose="02020603050405020304" pitchFamily="18" charset="0"/>
              </a:rPr>
              <a:t>500 000 руб.</a:t>
            </a:r>
            <a:r>
              <a:rPr lang="ru-RU" sz="2400" dirty="0">
                <a:latin typeface="P22 Underground CY Pro" panose="00000600000000000000" pitchFamily="50" charset="-52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84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778" y="7937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Intro " panose="02000000000000000000" pitchFamily="50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  <a:t>Эволюция проекта</a:t>
            </a:r>
            <a:b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</a:br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  <a:t> возможности для роста и развития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6240456" y="842935"/>
            <a:ext cx="4579944" cy="3356116"/>
          </a:xfrm>
          <a:prstGeom prst="roundRect">
            <a:avLst>
              <a:gd name="adj" fmla="val 7963"/>
            </a:avLst>
          </a:prstGeom>
          <a:gradFill>
            <a:gsLst>
              <a:gs pos="100000">
                <a:srgbClr val="E70B45"/>
              </a:gs>
              <a:gs pos="0">
                <a:srgbClr val="B70B4D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дополнительные </a:t>
            </a: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услуги на базе медиацентра</a:t>
            </a:r>
            <a:endParaRPr lang="en-US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Современные </a:t>
            </a: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медиакоммуникации 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Мультимедийная</a:t>
            </a: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журналистика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Радиожурналистика </a:t>
            </a: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и подкастинг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Тележурналистика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Школа образовательного блогинга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Цифровая среда и журналистика будущего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Подготовка к творческому конкурсу журфаков МГУ, МГИМО, ВШЭ, РУДН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5115931"/>
            <a:ext cx="4301924" cy="612068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«Умные каникулы»: медиасмены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1560439"/>
            <a:ext cx="4283362" cy="108745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Региональный информационный молодежный центр — медиаточка юных журналистов «ЮНПРЕСС»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3838268"/>
            <a:ext cx="4283362" cy="1134126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 Диалог молодежи в веб -конференциях с членами правительства, законодательными органами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6240456" y="4397547"/>
            <a:ext cx="4579944" cy="2074862"/>
          </a:xfrm>
          <a:prstGeom prst="roundRect">
            <a:avLst/>
          </a:prstGeom>
          <a:gradFill>
            <a:gsLst>
              <a:gs pos="100000">
                <a:srgbClr val="E70B45"/>
              </a:gs>
              <a:gs pos="0">
                <a:srgbClr val="B70B4D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Подготовка медиаматериалов для диссеминации модели молодежного саморазвивающегося информационного пространства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2791218"/>
            <a:ext cx="4283362" cy="93610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Региональное представительство Школы юных корреспондентов «ЮНАРМИИ»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5877635"/>
            <a:ext cx="4301924" cy="59477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u-RU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  <a:p>
            <a:pPr>
              <a:buClr>
                <a:srgbClr val="000000"/>
              </a:buClr>
            </a:pPr>
            <a:endParaRPr lang="ru-RU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  <a:p>
            <a:pPr>
              <a:buClr>
                <a:srgbClr val="000000"/>
              </a:buClr>
            </a:pPr>
            <a:r>
              <a:rPr lang="ru-RU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Игровой комплекс «Киберпатриот»</a:t>
            </a:r>
          </a:p>
          <a:p>
            <a:pPr>
              <a:buClr>
                <a:srgbClr val="000000"/>
              </a:buClr>
            </a:pPr>
            <a:endParaRPr lang="ru-RU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  <a:p>
            <a:pPr>
              <a:buClr>
                <a:srgbClr val="000000"/>
              </a:buClr>
            </a:pPr>
            <a:endParaRPr lang="ru-RU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3" name="AutoShape 2" descr="https://w7.pngwing.com/pngs/900/372/png-transparent-microphone-drawing-microphone-electronics-microphone-penc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8" descr="https://svgsilh.com/svg/34097-009688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0" descr="https://svgsilh.com/svg/34097-009688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1649102" y="842935"/>
            <a:ext cx="4283362" cy="612068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Городской центр военно-патриотического воспитания</a:t>
            </a:r>
            <a:endParaRPr lang="ru-RU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0" y="103869"/>
            <a:ext cx="10515600" cy="862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2024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6" r="19662"/>
          <a:stretch/>
        </p:blipFill>
        <p:spPr bwMode="auto">
          <a:xfrm>
            <a:off x="7419703" y="4360470"/>
            <a:ext cx="2390502" cy="243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4" t="4526" r="4079" b="4816"/>
          <a:stretch/>
        </p:blipFill>
        <p:spPr bwMode="auto">
          <a:xfrm>
            <a:off x="153433" y="2353493"/>
            <a:ext cx="2746319" cy="212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32" y="364346"/>
            <a:ext cx="2746319" cy="18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s://school-9.odinedu.ru/images/DSCN19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2" t="6293" b="10570"/>
          <a:stretch/>
        </p:blipFill>
        <p:spPr bwMode="auto">
          <a:xfrm>
            <a:off x="9521822" y="364346"/>
            <a:ext cx="2496007" cy="18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school-9.odinedu.ru/images/%D1%81%D1%82%D0%B5%D0%BB%D0%BB%D0%B0%2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" t="5618" r="2695" b="15756"/>
          <a:stretch/>
        </p:blipFill>
        <p:spPr bwMode="auto">
          <a:xfrm>
            <a:off x="3030582" y="4411003"/>
            <a:ext cx="4271054" cy="23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school-9.odinedu.ru/images/IMG_865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7"/>
          <a:stretch/>
        </p:blipFill>
        <p:spPr bwMode="auto">
          <a:xfrm>
            <a:off x="9511463" y="2353493"/>
            <a:ext cx="2506366" cy="17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school-9.odinedu.ru/images/%D1%81%D1%82%D0%B5%D0%BB%D0%BB%D0%B0%2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9" t="3503" r="7346" b="4098"/>
          <a:stretch/>
        </p:blipFill>
        <p:spPr bwMode="auto">
          <a:xfrm>
            <a:off x="153431" y="4538757"/>
            <a:ext cx="2746319" cy="22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s://school-9.odinedu.ru/images/DSCN282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0" t="12285" r="5143" b="515"/>
          <a:stretch/>
        </p:blipFill>
        <p:spPr bwMode="auto">
          <a:xfrm>
            <a:off x="9935457" y="4360469"/>
            <a:ext cx="2082372" cy="23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4686" y="2370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9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1111\Desktop\Рисунок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8"/>
          <a:stretch/>
        </p:blipFill>
        <p:spPr bwMode="auto">
          <a:xfrm>
            <a:off x="3030582" y="884237"/>
            <a:ext cx="6386564" cy="33426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492" y="2212541"/>
            <a:ext cx="547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ОДИНЦОВСКАЯ СРЕДНЯЯ ОБЩЕОБРАЗОВАТЕЛЬНАЯ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 ШКОЛА № 9</a:t>
            </a:r>
          </a:p>
          <a:p>
            <a:pPr algn="ctr"/>
            <a:r>
              <a:rPr lang="ru-RU" sz="1600" dirty="0">
                <a:solidFill>
                  <a:srgbClr val="FFC000"/>
                </a:solidFill>
              </a:rPr>
              <a:t>и</a:t>
            </a:r>
            <a:r>
              <a:rPr lang="ru-RU" sz="1600" dirty="0" smtClean="0">
                <a:solidFill>
                  <a:srgbClr val="FFC000"/>
                </a:solidFill>
              </a:rPr>
              <a:t>мени Маршала М.И. Неделина</a:t>
            </a:r>
          </a:p>
          <a:p>
            <a:pPr algn="ctr"/>
            <a:endParaRPr lang="ru-RU" sz="1600" dirty="0" smtClean="0">
              <a:solidFill>
                <a:srgbClr val="FFC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ГОРОДСКОЙ ЦЕНТР ВОЕННО-ПАТРИОТИЧЕСКОГО ВОСПИТАНИЯ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2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1109;p32">
            <a:extLst>
              <a:ext uri="{FF2B5EF4-FFF2-40B4-BE49-F238E27FC236}">
                <a16:creationId xmlns:a16="http://schemas.microsoft.com/office/drawing/2014/main" xmlns="" id="{FADBC099-DD2F-A622-0F4A-10D1B723CBB8}"/>
              </a:ext>
            </a:extLst>
          </p:cNvPr>
          <p:cNvSpPr/>
          <p:nvPr/>
        </p:nvSpPr>
        <p:spPr>
          <a:xfrm>
            <a:off x="7938231" y="1597153"/>
            <a:ext cx="4253769" cy="494259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BDF9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109;p32">
            <a:extLst>
              <a:ext uri="{FF2B5EF4-FFF2-40B4-BE49-F238E27FC236}">
                <a16:creationId xmlns:a16="http://schemas.microsoft.com/office/drawing/2014/main" xmlns="" id="{6A4ED59B-CEAA-7E33-A06C-C6107E86A169}"/>
              </a:ext>
            </a:extLst>
          </p:cNvPr>
          <p:cNvSpPr/>
          <p:nvPr/>
        </p:nvSpPr>
        <p:spPr>
          <a:xfrm>
            <a:off x="239156" y="1419367"/>
            <a:ext cx="4210014" cy="479036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BDF9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426;p36">
            <a:extLst>
              <a:ext uri="{FF2B5EF4-FFF2-40B4-BE49-F238E27FC236}">
                <a16:creationId xmlns:a16="http://schemas.microsoft.com/office/drawing/2014/main" xmlns="" id="{3AEA55E1-11D9-9314-6BCD-8CB9033CC8AE}"/>
              </a:ext>
            </a:extLst>
          </p:cNvPr>
          <p:cNvSpPr/>
          <p:nvPr/>
        </p:nvSpPr>
        <p:spPr>
          <a:xfrm>
            <a:off x="2104572" y="126761"/>
            <a:ext cx="7982857" cy="909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5C1A23-7A40-CBE2-D932-29BE1D9804F3}"/>
              </a:ext>
            </a:extLst>
          </p:cNvPr>
          <p:cNvSpPr txBox="1"/>
          <p:nvPr/>
        </p:nvSpPr>
        <p:spPr>
          <a:xfrm>
            <a:off x="1850571" y="218588"/>
            <a:ext cx="8490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  <a:t>Краткая характеристика </a:t>
            </a:r>
            <a:b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</a:br>
            <a:r>
              <a:rPr lang="ru-RU" sz="2000" b="1" dirty="0">
                <a:solidFill>
                  <a:schemeClr val="bg1"/>
                </a:solidFill>
                <a:latin typeface="Intro " panose="02000000000000000000" pitchFamily="50" charset="0"/>
              </a:rPr>
              <a:t>МБОУ Одинцовской СОШ № 9 </a:t>
            </a:r>
            <a:r>
              <a:rPr lang="ru-RU" sz="2000" b="1" dirty="0" smtClean="0">
                <a:solidFill>
                  <a:schemeClr val="bg1"/>
                </a:solidFill>
                <a:latin typeface="Intro " panose="02000000000000000000" pitchFamily="50" charset="0"/>
              </a:rPr>
              <a:t>имени </a:t>
            </a:r>
            <a:r>
              <a:rPr lang="ru-RU" sz="2000" b="1" dirty="0">
                <a:solidFill>
                  <a:schemeClr val="bg1"/>
                </a:solidFill>
                <a:latin typeface="Intro " panose="02000000000000000000" pitchFamily="50" charset="0"/>
              </a:rPr>
              <a:t>М.И. Неделина</a:t>
            </a:r>
            <a:endParaRPr lang="en-GB" sz="2000" b="1" dirty="0">
              <a:solidFill>
                <a:schemeClr val="bg1"/>
              </a:solidFill>
              <a:latin typeface="Intro " panose="02000000000000000000" pitchFamily="50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A2C02D4-3331-CB19-BD19-113F4AEA6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77" y="1433016"/>
            <a:ext cx="4043187" cy="629465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1600" b="1" cap="all" spc="-60" dirty="0">
                <a:solidFill>
                  <a:srgbClr val="FF0000"/>
                </a:solidFill>
                <a:latin typeface="Intro " panose="02000000000000000000" pitchFamily="50" charset="0"/>
              </a:rPr>
              <a:t>Кадровые Ресурсы </a:t>
            </a:r>
          </a:p>
          <a:p>
            <a:r>
              <a:rPr lang="ru-RU" sz="1600" dirty="0" smtClean="0">
                <a:latin typeface="P22 Underground CY Pro" panose="00000600000000000000" pitchFamily="50" charset="-52"/>
              </a:rPr>
              <a:t>Заместителей </a:t>
            </a:r>
            <a:r>
              <a:rPr lang="ru-RU" sz="1600" dirty="0">
                <a:latin typeface="P22 Underground CY Pro" panose="00000600000000000000" pitchFamily="50" charset="-52"/>
              </a:rPr>
              <a:t>директора – </a:t>
            </a:r>
            <a:r>
              <a:rPr lang="ru-RU" sz="1600" dirty="0" smtClean="0">
                <a:latin typeface="P22 Underground CY Pro" panose="00000600000000000000" pitchFamily="50" charset="-52"/>
              </a:rPr>
              <a:t>5</a:t>
            </a:r>
          </a:p>
          <a:p>
            <a:r>
              <a:rPr lang="ru-RU" sz="1600" dirty="0" smtClean="0">
                <a:latin typeface="P22 Underground CY Pro" panose="00000600000000000000" pitchFamily="50" charset="-52"/>
              </a:rPr>
              <a:t>Советник </a:t>
            </a:r>
            <a:r>
              <a:rPr lang="ru-RU" sz="1600" dirty="0" smtClean="0">
                <a:latin typeface="P22 Underground CY Pro" panose="00000600000000000000" pitchFamily="50" charset="-52"/>
              </a:rPr>
              <a:t>директора по воспитанию и взаимодействию с детскими общественными </a:t>
            </a:r>
            <a:r>
              <a:rPr lang="ru-RU" sz="1600" dirty="0" smtClean="0">
                <a:latin typeface="P22 Underground CY Pro" panose="00000600000000000000" pitchFamily="50" charset="-52"/>
              </a:rPr>
              <a:t>объединениями - 1</a:t>
            </a:r>
            <a:endParaRPr lang="ru-RU" sz="1600" dirty="0" smtClean="0">
              <a:latin typeface="P22 Underground CY Pro" panose="00000600000000000000" pitchFamily="50" charset="-52"/>
            </a:endParaRPr>
          </a:p>
          <a:p>
            <a:r>
              <a:rPr lang="ru-RU" sz="1600" dirty="0" smtClean="0">
                <a:latin typeface="P22 Underground CY Pro" panose="00000600000000000000" pitchFamily="50" charset="-52"/>
              </a:rPr>
              <a:t>Количество </a:t>
            </a:r>
            <a:r>
              <a:rPr lang="ru-RU" sz="1600" dirty="0">
                <a:latin typeface="P22 Underground CY Pro" panose="00000600000000000000" pitchFamily="50" charset="-52"/>
              </a:rPr>
              <a:t>педагогов – 54                                  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Высшее образование имеют – 47 чел. (89</a:t>
            </a:r>
            <a:r>
              <a:rPr lang="en-US" sz="1600" dirty="0">
                <a:latin typeface="P22 Underground CY Pro" panose="00000600000000000000" pitchFamily="50" charset="-52"/>
              </a:rPr>
              <a:t>%</a:t>
            </a:r>
            <a:r>
              <a:rPr lang="ru-RU" sz="1600" dirty="0">
                <a:latin typeface="P22 Underground CY Pro" panose="00000600000000000000" pitchFamily="50" charset="-52"/>
              </a:rPr>
              <a:t>).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Высшая </a:t>
            </a:r>
            <a:r>
              <a:rPr lang="ru-RU" sz="1600" dirty="0" err="1">
                <a:latin typeface="P22 Underground CY Pro" panose="00000600000000000000" pitchFamily="50" charset="-52"/>
              </a:rPr>
              <a:t>квалиф</a:t>
            </a:r>
            <a:r>
              <a:rPr lang="ru-RU" sz="1600" dirty="0">
                <a:latin typeface="P22 Underground CY Pro" panose="00000600000000000000" pitchFamily="50" charset="-52"/>
              </a:rPr>
              <a:t>. категория – 25 чел. (47%);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Первая </a:t>
            </a:r>
            <a:r>
              <a:rPr lang="ru-RU" sz="1600" dirty="0" err="1">
                <a:latin typeface="P22 Underground CY Pro" panose="00000600000000000000" pitchFamily="50" charset="-52"/>
              </a:rPr>
              <a:t>квалиф</a:t>
            </a:r>
            <a:r>
              <a:rPr lang="ru-RU" sz="1600" dirty="0">
                <a:latin typeface="P22 Underground CY Pro" panose="00000600000000000000" pitchFamily="50" charset="-52"/>
              </a:rPr>
              <a:t>. категория – 22 чел.(42%);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Молодые специалисты – 3 (8%)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Педагоги до 35 лет - 15 (28%)</a:t>
            </a:r>
          </a:p>
          <a:p>
            <a:r>
              <a:rPr lang="ru-RU" sz="1600" dirty="0">
                <a:latin typeface="P22 Underground CY Pro" panose="00000600000000000000" pitchFamily="50" charset="-52"/>
              </a:rPr>
              <a:t>Средняя заработная плата учителя: 70765 руб.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9B9286F2-5786-BF05-6616-9C427C032066}"/>
              </a:ext>
            </a:extLst>
          </p:cNvPr>
          <p:cNvSpPr txBox="1">
            <a:spLocks/>
          </p:cNvSpPr>
          <p:nvPr/>
        </p:nvSpPr>
        <p:spPr>
          <a:xfrm>
            <a:off x="7779224" y="1584772"/>
            <a:ext cx="4107976" cy="6077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600" b="1" cap="all" spc="-60" dirty="0">
                <a:solidFill>
                  <a:srgbClr val="FF0000"/>
                </a:solidFill>
                <a:latin typeface="Intro " panose="02000000000000000000" pitchFamily="50" charset="0"/>
              </a:rPr>
              <a:t>Материальные РЕСУРСЫ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Площадь территории школы – 2 га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Учебных кабинетов - 34 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Оборудованы интерактивными досками – 15 кабинетов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Компьютерных классов – 5 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Ноутбуков для педагогов -   63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Спортивный зал 400</a:t>
            </a:r>
            <a:r>
              <a:rPr lang="en-US" sz="1400" dirty="0">
                <a:latin typeface="P22 Underground CY Pro" panose="00000600000000000000" pitchFamily="50" charset="-52"/>
              </a:rPr>
              <a:t> </a:t>
            </a:r>
            <a:r>
              <a:rPr lang="ru-RU" sz="1400" dirty="0">
                <a:latin typeface="P22 Underground CY Pro" panose="00000600000000000000" pitchFamily="50" charset="-52"/>
              </a:rPr>
              <a:t>м2 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Мультимедийное оборудование в актовом зале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2021</a:t>
            </a:r>
            <a:r>
              <a:rPr lang="en-US" sz="1400" dirty="0">
                <a:latin typeface="P22 Underground CY Pro" panose="00000600000000000000" pitchFamily="50" charset="-52"/>
              </a:rPr>
              <a:t>-</a:t>
            </a:r>
            <a:r>
              <a:rPr lang="ru-RU" sz="1400" dirty="0">
                <a:latin typeface="P22 Underground CY Pro" panose="00000600000000000000" pitchFamily="50" charset="-52"/>
              </a:rPr>
              <a:t>2022 - на укрепление материально-технической базы затрачено - 3,5 млн. руб. внебюджетных средств 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Музей боевой славы 4 Артиллеристского Корпуса Прорыва</a:t>
            </a:r>
          </a:p>
          <a:p>
            <a:r>
              <a:rPr lang="ru-RU" sz="1400" dirty="0">
                <a:latin typeface="P22 Underground CY Pro" panose="00000600000000000000" pitchFamily="50" charset="-52"/>
              </a:rPr>
              <a:t>Стела «Стояли насмерть во имя жизни»</a:t>
            </a:r>
          </a:p>
        </p:txBody>
      </p: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xmlns="" id="{6C678A0A-5B0C-5258-521F-DE0923324BC9}"/>
              </a:ext>
            </a:extLst>
          </p:cNvPr>
          <p:cNvCxnSpPr>
            <a:cxnSpLocks/>
          </p:cNvCxnSpPr>
          <p:nvPr/>
        </p:nvCxnSpPr>
        <p:spPr>
          <a:xfrm rot="5400000">
            <a:off x="4539886" y="-114053"/>
            <a:ext cx="404954" cy="2687328"/>
          </a:xfrm>
          <a:prstGeom prst="bentConnector3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xmlns="" id="{1E8A5BCC-1D18-664B-0E85-8578956045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8941" y="-225781"/>
            <a:ext cx="404953" cy="2910781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oogle Shape;1276;p34">
            <a:extLst>
              <a:ext uri="{FF2B5EF4-FFF2-40B4-BE49-F238E27FC236}">
                <a16:creationId xmlns:a16="http://schemas.microsoft.com/office/drawing/2014/main" xmlns="" id="{CBADCDB5-14CE-DE87-3138-67ED1B59A5A1}"/>
              </a:ext>
            </a:extLst>
          </p:cNvPr>
          <p:cNvGrpSpPr/>
          <p:nvPr/>
        </p:nvGrpSpPr>
        <p:grpSpPr>
          <a:xfrm>
            <a:off x="4788795" y="1817667"/>
            <a:ext cx="2622405" cy="2365602"/>
            <a:chOff x="1884250" y="1809265"/>
            <a:chExt cx="2306484" cy="2080618"/>
          </a:xfr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grpSpPr>
        <p:sp>
          <p:nvSpPr>
            <p:cNvPr id="71" name="Google Shape;1277;p34">
              <a:extLst>
                <a:ext uri="{FF2B5EF4-FFF2-40B4-BE49-F238E27FC236}">
                  <a16:creationId xmlns:a16="http://schemas.microsoft.com/office/drawing/2014/main" xmlns="" id="{B5AE736B-92F0-590C-7614-ABB4AA2C9BF9}"/>
                </a:ext>
              </a:extLst>
            </p:cNvPr>
            <p:cNvSpPr/>
            <p:nvPr/>
          </p:nvSpPr>
          <p:spPr>
            <a:xfrm>
              <a:off x="1884250" y="1809316"/>
              <a:ext cx="2306484" cy="20805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78;p34">
              <a:extLst>
                <a:ext uri="{FF2B5EF4-FFF2-40B4-BE49-F238E27FC236}">
                  <a16:creationId xmlns:a16="http://schemas.microsoft.com/office/drawing/2014/main" xmlns="" id="{29DC3C99-0855-1509-73CD-9D5FB310E06B}"/>
                </a:ext>
              </a:extLst>
            </p:cNvPr>
            <p:cNvSpPr/>
            <p:nvPr/>
          </p:nvSpPr>
          <p:spPr>
            <a:xfrm>
              <a:off x="1997371" y="1809265"/>
              <a:ext cx="2080241" cy="2080618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79;p34">
              <a:extLst>
                <a:ext uri="{FF2B5EF4-FFF2-40B4-BE49-F238E27FC236}">
                  <a16:creationId xmlns:a16="http://schemas.microsoft.com/office/drawing/2014/main" xmlns="" id="{0B758DBE-B012-C0E2-21E6-2AB433D14EBB}"/>
                </a:ext>
              </a:extLst>
            </p:cNvPr>
            <p:cNvSpPr/>
            <p:nvPr/>
          </p:nvSpPr>
          <p:spPr>
            <a:xfrm>
              <a:off x="2091420" y="1903704"/>
              <a:ext cx="1892146" cy="1891787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ru-RU" sz="1400" b="1" cap="all" spc="-60" dirty="0">
                <a:latin typeface="P22 Underground CY Pro" panose="00000600000000000000" pitchFamily="50" charset="-52"/>
              </a:endParaRPr>
            </a:p>
            <a:p>
              <a:pPr algn="ctr"/>
              <a:endParaRPr lang="ru-RU" sz="1400" b="1" cap="all" spc="-60" dirty="0">
                <a:latin typeface="P22 Underground CY Pro" panose="00000600000000000000" pitchFamily="50" charset="-52"/>
              </a:endParaRPr>
            </a:p>
            <a:p>
              <a:pPr algn="ctr"/>
              <a:r>
                <a:rPr lang="ru-RU" sz="1400" b="1" cap="all" spc="-60" dirty="0">
                  <a:latin typeface="P22 Underground CY Pro" panose="00000600000000000000" pitchFamily="50" charset="-52"/>
                </a:rPr>
                <a:t>место в рейтинге образовательных учреждений </a:t>
              </a:r>
              <a:r>
                <a:rPr lang="ru-RU" sz="1400" b="1" cap="all" spc="-60" dirty="0" smtClean="0">
                  <a:latin typeface="P22 Underground CY Pro" panose="00000600000000000000" pitchFamily="50" charset="-52"/>
                </a:rPr>
                <a:t>МО </a:t>
              </a:r>
              <a:endParaRPr lang="en-US" sz="1400" b="1" cap="all" spc="-60" dirty="0">
                <a:latin typeface="P22 Underground CY Pro" panose="00000600000000000000" pitchFamily="50" charset="-52"/>
              </a:endParaRPr>
            </a:p>
            <a:p>
              <a:pPr algn="ctr"/>
              <a:r>
                <a:rPr lang="ru-RU" sz="2000" b="1" cap="all" spc="-6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692</a:t>
              </a:r>
            </a:p>
          </p:txBody>
        </p:sp>
      </p:grp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2E5754A6-40DC-F52A-2853-DD48CC964CF9}"/>
              </a:ext>
            </a:extLst>
          </p:cNvPr>
          <p:cNvCxnSpPr/>
          <p:nvPr/>
        </p:nvCxnSpPr>
        <p:spPr>
          <a:xfrm>
            <a:off x="6082030" y="1098642"/>
            <a:ext cx="9972" cy="65634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4">
            <a:extLst>
              <a:ext uri="{FF2B5EF4-FFF2-40B4-BE49-F238E27FC236}">
                <a16:creationId xmlns:a16="http://schemas.microsoft.com/office/drawing/2014/main" xmlns="" id="{AF21331E-EB51-549C-2485-BD0D244B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4671" y="0"/>
            <a:ext cx="2347329" cy="156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8" name="Google Shape;1767;p40">
            <a:extLst>
              <a:ext uri="{FF2B5EF4-FFF2-40B4-BE49-F238E27FC236}">
                <a16:creationId xmlns:a16="http://schemas.microsoft.com/office/drawing/2014/main" xmlns="" id="{3C4EC71C-C76E-0F01-39A3-D2E6003919DD}"/>
              </a:ext>
            </a:extLst>
          </p:cNvPr>
          <p:cNvGrpSpPr/>
          <p:nvPr/>
        </p:nvGrpSpPr>
        <p:grpSpPr>
          <a:xfrm>
            <a:off x="5846538" y="2115920"/>
            <a:ext cx="506916" cy="504850"/>
            <a:chOff x="-42062025" y="2316000"/>
            <a:chExt cx="319000" cy="317700"/>
          </a:xfrm>
        </p:grpSpPr>
        <p:sp>
          <p:nvSpPr>
            <p:cNvPr id="79" name="Google Shape;1768;p40">
              <a:extLst>
                <a:ext uri="{FF2B5EF4-FFF2-40B4-BE49-F238E27FC236}">
                  <a16:creationId xmlns:a16="http://schemas.microsoft.com/office/drawing/2014/main" xmlns="" id="{8FF8029D-3620-8A6A-38EF-59C60EB23F35}"/>
                </a:ext>
              </a:extLst>
            </p:cNvPr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69;p40">
              <a:extLst>
                <a:ext uri="{FF2B5EF4-FFF2-40B4-BE49-F238E27FC236}">
                  <a16:creationId xmlns:a16="http://schemas.microsoft.com/office/drawing/2014/main" xmlns="" id="{610F4E4C-B91E-EA16-EE13-382996183BC1}"/>
                </a:ext>
              </a:extLst>
            </p:cNvPr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109;p32">
            <a:extLst>
              <a:ext uri="{FF2B5EF4-FFF2-40B4-BE49-F238E27FC236}">
                <a16:creationId xmlns:a16="http://schemas.microsoft.com/office/drawing/2014/main" xmlns="" id="{6A4ED59B-CEAA-7E33-A06C-C6107E86A169}"/>
              </a:ext>
            </a:extLst>
          </p:cNvPr>
          <p:cNvSpPr/>
          <p:nvPr/>
        </p:nvSpPr>
        <p:spPr>
          <a:xfrm>
            <a:off x="4161565" y="5929006"/>
            <a:ext cx="3779377" cy="61939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BDF9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latin typeface="P22 Underground CY Pro" panose="00000600000000000000" pitchFamily="50" charset="-52"/>
              </a:rPr>
              <a:t>Количество обучающихся - 1418</a:t>
            </a:r>
          </a:p>
          <a:p>
            <a:r>
              <a:rPr lang="ru-RU" dirty="0">
                <a:latin typeface="P22 Underground CY Pro" panose="00000600000000000000" pitchFamily="50" charset="-52"/>
              </a:rPr>
              <a:t>Количество  классов - </a:t>
            </a:r>
            <a:r>
              <a:rPr lang="ru-RU" dirty="0" smtClean="0">
                <a:latin typeface="P22 Underground CY Pro" panose="00000600000000000000" pitchFamily="50" charset="-52"/>
              </a:rPr>
              <a:t>42</a:t>
            </a:r>
            <a:endParaRPr dirty="0"/>
          </a:p>
        </p:txBody>
      </p:sp>
      <p:pic>
        <p:nvPicPr>
          <p:cNvPr id="22" name="Рисунок 21" descr="http://images.myshared.ru/10/1009922/slide_1.jpg"/>
          <p:cNvPicPr/>
          <p:nvPr/>
        </p:nvPicPr>
        <p:blipFill>
          <a:blip r:embed="rId3" cstate="print"/>
          <a:srcRect l="19745" t="43909" r="48950" b="6560"/>
          <a:stretch>
            <a:fillRect/>
          </a:stretch>
        </p:blipFill>
        <p:spPr bwMode="auto">
          <a:xfrm>
            <a:off x="4612943" y="3903260"/>
            <a:ext cx="2770496" cy="20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78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8;p26">
            <a:extLst>
              <a:ext uri="{FF2B5EF4-FFF2-40B4-BE49-F238E27FC236}">
                <a16:creationId xmlns:a16="http://schemas.microsoft.com/office/drawing/2014/main" xmlns="" id="{C9FD8D47-45DB-7F1B-6132-B50BBD4F9F76}"/>
              </a:ext>
            </a:extLst>
          </p:cNvPr>
          <p:cNvSpPr/>
          <p:nvPr/>
        </p:nvSpPr>
        <p:spPr>
          <a:xfrm>
            <a:off x="1282700" y="268870"/>
            <a:ext cx="4073282" cy="8355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latin typeface="P22 Underground CY Pro" panose="00000600000000000000" pitchFamily="50" charset="-52"/>
              </a:rPr>
              <a:t>Семьи потомственных военнослужащих</a:t>
            </a:r>
            <a:endParaRPr sz="2000" dirty="0">
              <a:latin typeface="P22 Underground CY Pro" panose="00000600000000000000" pitchFamily="50" charset="-52"/>
            </a:endParaRPr>
          </a:p>
        </p:txBody>
      </p:sp>
      <p:sp>
        <p:nvSpPr>
          <p:cNvPr id="14" name="Google Shape;798;p26">
            <a:extLst>
              <a:ext uri="{FF2B5EF4-FFF2-40B4-BE49-F238E27FC236}">
                <a16:creationId xmlns:a16="http://schemas.microsoft.com/office/drawing/2014/main" xmlns="" id="{E59985B0-FF27-32A3-5C9D-98B972308FDD}"/>
              </a:ext>
            </a:extLst>
          </p:cNvPr>
          <p:cNvSpPr/>
          <p:nvPr/>
        </p:nvSpPr>
        <p:spPr>
          <a:xfrm>
            <a:off x="1921116" y="1213908"/>
            <a:ext cx="3434868" cy="10260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dirty="0">
                <a:latin typeface="P22 Underground CY Pro" panose="00000600000000000000" pitchFamily="50" charset="-52"/>
              </a:rPr>
              <a:t>Семьи, заинтересованные в поступлении ребёнка в военные ВУЗы</a:t>
            </a:r>
          </a:p>
        </p:txBody>
      </p:sp>
      <p:sp>
        <p:nvSpPr>
          <p:cNvPr id="17" name="Google Shape;798;p26">
            <a:extLst>
              <a:ext uri="{FF2B5EF4-FFF2-40B4-BE49-F238E27FC236}">
                <a16:creationId xmlns:a16="http://schemas.microsoft.com/office/drawing/2014/main" xmlns="" id="{2874C7F5-0AA7-2DDA-45F7-ABC784C29544}"/>
              </a:ext>
            </a:extLst>
          </p:cNvPr>
          <p:cNvSpPr/>
          <p:nvPr/>
        </p:nvSpPr>
        <p:spPr>
          <a:xfrm>
            <a:off x="1921116" y="4812634"/>
            <a:ext cx="3434867" cy="7543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800" dirty="0">
                <a:latin typeface="P22 Underground CY Pro" panose="00000600000000000000" pitchFamily="50" charset="-52"/>
              </a:rPr>
              <a:t>Семьи мобилизованных</a:t>
            </a:r>
          </a:p>
        </p:txBody>
      </p:sp>
      <p:sp>
        <p:nvSpPr>
          <p:cNvPr id="20" name="Google Shape;798;p26">
            <a:extLst>
              <a:ext uri="{FF2B5EF4-FFF2-40B4-BE49-F238E27FC236}">
                <a16:creationId xmlns:a16="http://schemas.microsoft.com/office/drawing/2014/main" xmlns="" id="{792861FD-FF17-FDED-65B3-AAEF7DA318C6}"/>
              </a:ext>
            </a:extLst>
          </p:cNvPr>
          <p:cNvSpPr/>
          <p:nvPr/>
        </p:nvSpPr>
        <p:spPr>
          <a:xfrm>
            <a:off x="2502383" y="2349447"/>
            <a:ext cx="2853599" cy="7543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800" dirty="0">
                <a:latin typeface="P22 Underground CY Pro" panose="00000600000000000000" pitchFamily="50" charset="-52"/>
              </a:rPr>
              <a:t>Неполные и многодетные семьи</a:t>
            </a:r>
          </a:p>
        </p:txBody>
      </p:sp>
      <p:sp>
        <p:nvSpPr>
          <p:cNvPr id="22" name="Google Shape;798;p26">
            <a:extLst>
              <a:ext uri="{FF2B5EF4-FFF2-40B4-BE49-F238E27FC236}">
                <a16:creationId xmlns:a16="http://schemas.microsoft.com/office/drawing/2014/main" xmlns="" id="{6DAEE2C8-5C95-73EE-9211-2D66A7DEA252}"/>
              </a:ext>
            </a:extLst>
          </p:cNvPr>
          <p:cNvSpPr/>
          <p:nvPr/>
        </p:nvSpPr>
        <p:spPr>
          <a:xfrm>
            <a:off x="3010384" y="3213245"/>
            <a:ext cx="2345598" cy="5701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dirty="0">
                <a:latin typeface="P22 Underground CY Pro" panose="00000600000000000000" pitchFamily="50" charset="-52"/>
              </a:rPr>
              <a:t>Военные ВУЗы</a:t>
            </a:r>
          </a:p>
        </p:txBody>
      </p:sp>
      <p:sp>
        <p:nvSpPr>
          <p:cNvPr id="23" name="Google Shape;798;p26">
            <a:extLst>
              <a:ext uri="{FF2B5EF4-FFF2-40B4-BE49-F238E27FC236}">
                <a16:creationId xmlns:a16="http://schemas.microsoft.com/office/drawing/2014/main" xmlns="" id="{9979BF7D-B450-9CA5-8DCD-06BB7CBB2D2D}"/>
              </a:ext>
            </a:extLst>
          </p:cNvPr>
          <p:cNvSpPr/>
          <p:nvPr/>
        </p:nvSpPr>
        <p:spPr>
          <a:xfrm>
            <a:off x="1282700" y="5684515"/>
            <a:ext cx="4073282" cy="81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800" dirty="0">
                <a:latin typeface="P22 Underground CY Pro" panose="00000600000000000000" pitchFamily="50" charset="-52"/>
              </a:rPr>
              <a:t>Управление </a:t>
            </a:r>
            <a:r>
              <a:rPr lang="ru-RU" dirty="0" smtClean="0">
                <a:latin typeface="P22 Underground CY Pro" panose="00000600000000000000" pitchFamily="50" charset="-52"/>
              </a:rPr>
              <a:t>социального развития</a:t>
            </a:r>
            <a:endParaRPr lang="ru-RU" sz="1800" dirty="0">
              <a:latin typeface="P22 Underground CY Pro" panose="00000600000000000000" pitchFamily="50" charset="-52"/>
            </a:endParaRPr>
          </a:p>
        </p:txBody>
      </p:sp>
      <p:sp>
        <p:nvSpPr>
          <p:cNvPr id="24" name="Google Shape;798;p26">
            <a:extLst>
              <a:ext uri="{FF2B5EF4-FFF2-40B4-BE49-F238E27FC236}">
                <a16:creationId xmlns:a16="http://schemas.microsoft.com/office/drawing/2014/main" xmlns="" id="{C58C726C-9FF1-041F-1964-DE6B723293D1}"/>
              </a:ext>
            </a:extLst>
          </p:cNvPr>
          <p:cNvSpPr/>
          <p:nvPr/>
        </p:nvSpPr>
        <p:spPr>
          <a:xfrm>
            <a:off x="2133358" y="3892827"/>
            <a:ext cx="3222624" cy="81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800" dirty="0" smtClean="0">
                <a:latin typeface="P22 Underground CY Pro" panose="00000600000000000000" pitchFamily="50" charset="-52"/>
              </a:rPr>
              <a:t>Управление образования Администрации  </a:t>
            </a:r>
            <a:r>
              <a:rPr lang="ru-RU" sz="1800" dirty="0">
                <a:latin typeface="P22 Underground CY Pro" panose="00000600000000000000" pitchFamily="50" charset="-52"/>
              </a:rPr>
              <a:t>Одинцовского </a:t>
            </a:r>
            <a:r>
              <a:rPr lang="ru-RU" sz="1800" dirty="0" err="1">
                <a:latin typeface="P22 Underground CY Pro" panose="00000600000000000000" pitchFamily="50" charset="-52"/>
              </a:rPr>
              <a:t>г.о</a:t>
            </a:r>
            <a:r>
              <a:rPr lang="ru-RU" sz="1800" dirty="0">
                <a:latin typeface="P22 Underground CY Pro" panose="00000600000000000000" pitchFamily="50" charset="-52"/>
              </a:rPr>
              <a:t>.</a:t>
            </a:r>
          </a:p>
        </p:txBody>
      </p:sp>
      <p:sp>
        <p:nvSpPr>
          <p:cNvPr id="33" name="Google Shape;699;p25">
            <a:extLst>
              <a:ext uri="{FF2B5EF4-FFF2-40B4-BE49-F238E27FC236}">
                <a16:creationId xmlns:a16="http://schemas.microsoft.com/office/drawing/2014/main" xmlns="" id="{ECC77608-8686-F292-FB58-EF5680030A5A}"/>
              </a:ext>
            </a:extLst>
          </p:cNvPr>
          <p:cNvSpPr/>
          <p:nvPr/>
        </p:nvSpPr>
        <p:spPr>
          <a:xfrm>
            <a:off x="-1990966" y="1482723"/>
            <a:ext cx="4124324" cy="3892552"/>
          </a:xfrm>
          <a:prstGeom prst="ellipse">
            <a:avLst/>
          </a:prstGeom>
          <a:gradFill>
            <a:gsLst>
              <a:gs pos="0">
                <a:srgbClr val="B7094C"/>
              </a:gs>
              <a:gs pos="100000">
                <a:srgbClr val="89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3">
              <a:buClr>
                <a:srgbClr val="000000"/>
              </a:buClr>
            </a:pPr>
            <a:r>
              <a:rPr lang="ru-RU" sz="1600" dirty="0">
                <a:solidFill>
                  <a:schemeClr val="bg1"/>
                </a:solidFill>
                <a:latin typeface="Intro " panose="02000000000000000000" pitchFamily="50" charset="0"/>
              </a:rPr>
              <a:t>Целевая аудитория проекта </a:t>
            </a:r>
            <a:endParaRPr kumimoji="0" sz="16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ro " panose="02000000000000000000" pitchFamily="50" charset="0"/>
              <a:cs typeface="Arial"/>
              <a:sym typeface="Arial"/>
            </a:endParaRPr>
          </a:p>
        </p:txBody>
      </p:sp>
      <p:sp>
        <p:nvSpPr>
          <p:cNvPr id="41" name="Google Shape;1109;p32">
            <a:extLst>
              <a:ext uri="{FF2B5EF4-FFF2-40B4-BE49-F238E27FC236}">
                <a16:creationId xmlns:a16="http://schemas.microsoft.com/office/drawing/2014/main" xmlns="" id="{41DB3763-55AA-4753-0E4F-35DDC153CCE5}"/>
              </a:ext>
            </a:extLst>
          </p:cNvPr>
          <p:cNvSpPr/>
          <p:nvPr/>
        </p:nvSpPr>
        <p:spPr>
          <a:xfrm>
            <a:off x="6507828" y="1160581"/>
            <a:ext cx="2979072" cy="5671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 err="1">
                <a:solidFill>
                  <a:schemeClr val="bg1"/>
                </a:solidFill>
                <a:latin typeface="P22 Underground CY Pro" panose="00000600000000000000" pitchFamily="50" charset="-52"/>
              </a:rPr>
              <a:t>Углубленная</a:t>
            </a: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 подготовка по профильным предметам</a:t>
            </a:r>
          </a:p>
        </p:txBody>
      </p:sp>
      <p:sp>
        <p:nvSpPr>
          <p:cNvPr id="42" name="Google Shape;1109;p32">
            <a:extLst>
              <a:ext uri="{FF2B5EF4-FFF2-40B4-BE49-F238E27FC236}">
                <a16:creationId xmlns:a16="http://schemas.microsoft.com/office/drawing/2014/main" xmlns="" id="{2ABDD3A5-BF82-6792-4972-9F9C23592A1F}"/>
              </a:ext>
            </a:extLst>
          </p:cNvPr>
          <p:cNvSpPr/>
          <p:nvPr/>
        </p:nvSpPr>
        <p:spPr>
          <a:xfrm>
            <a:off x="9560290" y="3118505"/>
            <a:ext cx="2462267" cy="1487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Создание основы для подготовки кадетов к служению на гражданской или военной службе</a:t>
            </a:r>
            <a:endParaRPr sz="1400" dirty="0">
              <a:solidFill>
                <a:schemeClr val="bg1"/>
              </a:solidFill>
              <a:latin typeface="P22 Underground CY Pro" panose="00000600000000000000" pitchFamily="50" charset="-52"/>
              <a:sym typeface="Arial"/>
            </a:endParaRPr>
          </a:p>
        </p:txBody>
      </p:sp>
      <p:sp>
        <p:nvSpPr>
          <p:cNvPr id="43" name="Google Shape;1109;p32">
            <a:extLst>
              <a:ext uri="{FF2B5EF4-FFF2-40B4-BE49-F238E27FC236}">
                <a16:creationId xmlns:a16="http://schemas.microsoft.com/office/drawing/2014/main" xmlns="" id="{767C6AAC-57E2-E63B-69DF-70106C372980}"/>
              </a:ext>
            </a:extLst>
          </p:cNvPr>
          <p:cNvSpPr/>
          <p:nvPr/>
        </p:nvSpPr>
        <p:spPr>
          <a:xfrm>
            <a:off x="6507828" y="285035"/>
            <a:ext cx="2979072" cy="80325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Высокий уровень физподготовки, дисциплины и мотивации</a:t>
            </a:r>
            <a:endParaRPr sz="1400" dirty="0">
              <a:solidFill>
                <a:schemeClr val="bg1"/>
              </a:solidFill>
              <a:latin typeface="P22 Underground CY Pro" panose="00000600000000000000" pitchFamily="50" charset="-52"/>
              <a:sym typeface="Arial"/>
            </a:endParaRPr>
          </a:p>
        </p:txBody>
      </p:sp>
      <p:sp>
        <p:nvSpPr>
          <p:cNvPr id="44" name="Google Shape;1109;p32">
            <a:extLst>
              <a:ext uri="{FF2B5EF4-FFF2-40B4-BE49-F238E27FC236}">
                <a16:creationId xmlns:a16="http://schemas.microsoft.com/office/drawing/2014/main" xmlns="" id="{0E111F76-AD2C-2DA7-EBE6-02494507613F}"/>
              </a:ext>
            </a:extLst>
          </p:cNvPr>
          <p:cNvSpPr/>
          <p:nvPr/>
        </p:nvSpPr>
        <p:spPr>
          <a:xfrm>
            <a:off x="6507828" y="2457106"/>
            <a:ext cx="1980600" cy="570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Социальный лифт</a:t>
            </a:r>
          </a:p>
        </p:txBody>
      </p:sp>
      <p:sp>
        <p:nvSpPr>
          <p:cNvPr id="45" name="Google Shape;1109;p32">
            <a:extLst>
              <a:ext uri="{FF2B5EF4-FFF2-40B4-BE49-F238E27FC236}">
                <a16:creationId xmlns:a16="http://schemas.microsoft.com/office/drawing/2014/main" xmlns="" id="{161B7DF3-A40C-E6F9-6D68-7FB5D29FFC24}"/>
              </a:ext>
            </a:extLst>
          </p:cNvPr>
          <p:cNvSpPr/>
          <p:nvPr/>
        </p:nvSpPr>
        <p:spPr>
          <a:xfrm>
            <a:off x="6518313" y="4873493"/>
            <a:ext cx="1980600" cy="570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Школа полного дня</a:t>
            </a:r>
          </a:p>
        </p:txBody>
      </p:sp>
      <p:sp>
        <p:nvSpPr>
          <p:cNvPr id="46" name="Google Shape;1109;p32">
            <a:extLst>
              <a:ext uri="{FF2B5EF4-FFF2-40B4-BE49-F238E27FC236}">
                <a16:creationId xmlns:a16="http://schemas.microsoft.com/office/drawing/2014/main" xmlns="" id="{ECF5FCA9-F266-6032-F314-8F7C33B08897}"/>
              </a:ext>
            </a:extLst>
          </p:cNvPr>
          <p:cNvSpPr/>
          <p:nvPr/>
        </p:nvSpPr>
        <p:spPr>
          <a:xfrm>
            <a:off x="6518313" y="5808667"/>
            <a:ext cx="5346634" cy="5701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Профилактика безнадзорности и правонарушений</a:t>
            </a:r>
          </a:p>
        </p:txBody>
      </p:sp>
      <p:sp>
        <p:nvSpPr>
          <p:cNvPr id="47" name="Google Shape;1109;p32">
            <a:extLst>
              <a:ext uri="{FF2B5EF4-FFF2-40B4-BE49-F238E27FC236}">
                <a16:creationId xmlns:a16="http://schemas.microsoft.com/office/drawing/2014/main" xmlns="" id="{B28EC0F9-AAC7-E25B-4865-E4682E8CFD36}"/>
              </a:ext>
            </a:extLst>
          </p:cNvPr>
          <p:cNvSpPr/>
          <p:nvPr/>
        </p:nvSpPr>
        <p:spPr>
          <a:xfrm>
            <a:off x="8569990" y="4873493"/>
            <a:ext cx="1980600" cy="570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Социализация обучающихся</a:t>
            </a:r>
          </a:p>
        </p:txBody>
      </p:sp>
      <p:sp>
        <p:nvSpPr>
          <p:cNvPr id="48" name="Google Shape;1109;p32">
            <a:extLst>
              <a:ext uri="{FF2B5EF4-FFF2-40B4-BE49-F238E27FC236}">
                <a16:creationId xmlns:a16="http://schemas.microsoft.com/office/drawing/2014/main" xmlns="" id="{B65B2BD9-5C26-F820-CAA5-3BE016C53755}"/>
              </a:ext>
            </a:extLst>
          </p:cNvPr>
          <p:cNvSpPr/>
          <p:nvPr/>
        </p:nvSpPr>
        <p:spPr>
          <a:xfrm>
            <a:off x="6507828" y="1753190"/>
            <a:ext cx="2979072" cy="5701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Подготовка призеров и победителей ВСОШ</a:t>
            </a:r>
            <a:endParaRPr sz="1400" dirty="0">
              <a:solidFill>
                <a:schemeClr val="bg1"/>
              </a:solidFill>
              <a:latin typeface="P22 Underground CY Pro" panose="00000600000000000000" pitchFamily="50" charset="-52"/>
              <a:sym typeface="Arial"/>
            </a:endParaRPr>
          </a:p>
        </p:txBody>
      </p:sp>
      <p:sp>
        <p:nvSpPr>
          <p:cNvPr id="49" name="Google Shape;1109;p32">
            <a:extLst>
              <a:ext uri="{FF2B5EF4-FFF2-40B4-BE49-F238E27FC236}">
                <a16:creationId xmlns:a16="http://schemas.microsoft.com/office/drawing/2014/main" xmlns="" id="{9D8B5C37-768D-D84F-A186-3A6C6463993D}"/>
              </a:ext>
            </a:extLst>
          </p:cNvPr>
          <p:cNvSpPr/>
          <p:nvPr/>
        </p:nvSpPr>
        <p:spPr>
          <a:xfrm>
            <a:off x="6507828" y="3118505"/>
            <a:ext cx="2979072" cy="75434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Высокий процент поступления выпускников в ВУЗы, в т.ч Министерства обороны РФ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BABEB68C-EDD9-2EC2-9236-6B884C147077}"/>
              </a:ext>
            </a:extLst>
          </p:cNvPr>
          <p:cNvCxnSpPr>
            <a:cxnSpLocks/>
            <a:stCxn id="4" idx="3"/>
            <a:endCxn id="43" idx="1"/>
          </p:cNvCxnSpPr>
          <p:nvPr/>
        </p:nvCxnSpPr>
        <p:spPr>
          <a:xfrm>
            <a:off x="5355982" y="686661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1C5A8644-630E-8A79-ECB6-71DA8F7402D0}"/>
              </a:ext>
            </a:extLst>
          </p:cNvPr>
          <p:cNvCxnSpPr>
            <a:cxnSpLocks/>
          </p:cNvCxnSpPr>
          <p:nvPr/>
        </p:nvCxnSpPr>
        <p:spPr>
          <a:xfrm>
            <a:off x="5355982" y="1727683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4708BC8C-AFB6-7400-01A5-47DB30AB178F}"/>
              </a:ext>
            </a:extLst>
          </p:cNvPr>
          <p:cNvCxnSpPr/>
          <p:nvPr/>
        </p:nvCxnSpPr>
        <p:spPr>
          <a:xfrm>
            <a:off x="5366467" y="2726617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F2F2C63F-8EAB-079B-7F75-F6311DDFC2BE}"/>
              </a:ext>
            </a:extLst>
          </p:cNvPr>
          <p:cNvCxnSpPr/>
          <p:nvPr/>
        </p:nvCxnSpPr>
        <p:spPr>
          <a:xfrm>
            <a:off x="5355982" y="3509236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36E4FC77-05EA-A85D-90DD-73462EE54103}"/>
              </a:ext>
            </a:extLst>
          </p:cNvPr>
          <p:cNvCxnSpPr>
            <a:cxnSpLocks/>
          </p:cNvCxnSpPr>
          <p:nvPr/>
        </p:nvCxnSpPr>
        <p:spPr>
          <a:xfrm>
            <a:off x="5355982" y="4261066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F8410C49-8E21-5A88-8CA2-D51D3F4477FF}"/>
              </a:ext>
            </a:extLst>
          </p:cNvPr>
          <p:cNvCxnSpPr/>
          <p:nvPr/>
        </p:nvCxnSpPr>
        <p:spPr>
          <a:xfrm>
            <a:off x="5355982" y="5158555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2D316102-583D-C862-4E9E-D7DF431E45D4}"/>
              </a:ext>
            </a:extLst>
          </p:cNvPr>
          <p:cNvCxnSpPr/>
          <p:nvPr/>
        </p:nvCxnSpPr>
        <p:spPr>
          <a:xfrm>
            <a:off x="5355982" y="6093730"/>
            <a:ext cx="11518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5A41B5CC-3B95-FBAC-42F5-F4D84F80F288}"/>
              </a:ext>
            </a:extLst>
          </p:cNvPr>
          <p:cNvCxnSpPr>
            <a:cxnSpLocks/>
            <a:stCxn id="43" idx="3"/>
            <a:endCxn id="42" idx="0"/>
          </p:cNvCxnSpPr>
          <p:nvPr/>
        </p:nvCxnSpPr>
        <p:spPr>
          <a:xfrm>
            <a:off x="9486900" y="686661"/>
            <a:ext cx="1304524" cy="24318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Соединитель: уступ 64">
            <a:extLst>
              <a:ext uri="{FF2B5EF4-FFF2-40B4-BE49-F238E27FC236}">
                <a16:creationId xmlns:a16="http://schemas.microsoft.com/office/drawing/2014/main" xmlns="" id="{D9170E1E-FE0B-E1F4-0F0E-D7BFA8A81713}"/>
              </a:ext>
            </a:extLst>
          </p:cNvPr>
          <p:cNvCxnSpPr>
            <a:stCxn id="47" idx="3"/>
            <a:endCxn id="46" idx="3"/>
          </p:cNvCxnSpPr>
          <p:nvPr/>
        </p:nvCxnSpPr>
        <p:spPr>
          <a:xfrm>
            <a:off x="10550590" y="5158556"/>
            <a:ext cx="1314357" cy="935175"/>
          </a:xfrm>
          <a:prstGeom prst="bentConnector3">
            <a:avLst>
              <a:gd name="adj1" fmla="val 117393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Google Shape;1109;p32">
            <a:extLst>
              <a:ext uri="{FF2B5EF4-FFF2-40B4-BE49-F238E27FC236}">
                <a16:creationId xmlns:a16="http://schemas.microsoft.com/office/drawing/2014/main" xmlns="" id="{D8860076-164E-CB41-56E3-1676141F7D05}"/>
              </a:ext>
            </a:extLst>
          </p:cNvPr>
          <p:cNvSpPr/>
          <p:nvPr/>
        </p:nvSpPr>
        <p:spPr>
          <a:xfrm>
            <a:off x="6513970" y="3967438"/>
            <a:ext cx="2979072" cy="7438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  <a:sym typeface="Arial"/>
              </a:rPr>
              <a:t>Рост рейтинга школы Муниципальный медиацентр</a:t>
            </a:r>
            <a:endParaRPr sz="1400" dirty="0">
              <a:solidFill>
                <a:schemeClr val="bg1"/>
              </a:solidFill>
              <a:latin typeface="P22 Underground CY Pro" panose="00000600000000000000" pitchFamily="50" charset="-52"/>
              <a:sym typeface="Arial"/>
            </a:endParaRP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EED3F138-3CE5-D619-743D-E5D470083644}"/>
              </a:ext>
            </a:extLst>
          </p:cNvPr>
          <p:cNvCxnSpPr/>
          <p:nvPr/>
        </p:nvCxnSpPr>
        <p:spPr>
          <a:xfrm>
            <a:off x="9042400" y="2323316"/>
            <a:ext cx="0" cy="7039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oogle Shape;1387;p35">
            <a:extLst>
              <a:ext uri="{FF2B5EF4-FFF2-40B4-BE49-F238E27FC236}">
                <a16:creationId xmlns:a16="http://schemas.microsoft.com/office/drawing/2014/main" xmlns="" id="{D8861360-7844-083E-0C17-9B4D6BF154FB}"/>
              </a:ext>
            </a:extLst>
          </p:cNvPr>
          <p:cNvGrpSpPr/>
          <p:nvPr/>
        </p:nvGrpSpPr>
        <p:grpSpPr>
          <a:xfrm>
            <a:off x="169443" y="3939955"/>
            <a:ext cx="640522" cy="642221"/>
            <a:chOff x="6679825" y="2693700"/>
            <a:chExt cx="257875" cy="258575"/>
          </a:xfrm>
          <a:solidFill>
            <a:schemeClr val="bg1"/>
          </a:solidFill>
        </p:grpSpPr>
        <p:sp>
          <p:nvSpPr>
            <p:cNvPr id="76" name="Google Shape;1388;p35">
              <a:extLst>
                <a:ext uri="{FF2B5EF4-FFF2-40B4-BE49-F238E27FC236}">
                  <a16:creationId xmlns:a16="http://schemas.microsoft.com/office/drawing/2014/main" xmlns="" id="{71DFBF8B-9F6D-2D63-C25B-685F8A72BBCA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1389;p35">
              <a:extLst>
                <a:ext uri="{FF2B5EF4-FFF2-40B4-BE49-F238E27FC236}">
                  <a16:creationId xmlns:a16="http://schemas.microsoft.com/office/drawing/2014/main" xmlns="" id="{905FA291-B0D9-35CC-B339-79CD3BA76D6B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29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26;p36">
            <a:extLst>
              <a:ext uri="{FF2B5EF4-FFF2-40B4-BE49-F238E27FC236}">
                <a16:creationId xmlns:a16="http://schemas.microsoft.com/office/drawing/2014/main" xmlns="" id="{406E7F87-F844-B7B9-1005-0DF77883F261}"/>
              </a:ext>
            </a:extLst>
          </p:cNvPr>
          <p:cNvSpPr/>
          <p:nvPr/>
        </p:nvSpPr>
        <p:spPr>
          <a:xfrm>
            <a:off x="217759" y="589184"/>
            <a:ext cx="11257013" cy="1150716"/>
          </a:xfrm>
          <a:prstGeom prst="roundRect">
            <a:avLst>
              <a:gd name="adj" fmla="val 12162"/>
            </a:avLst>
          </a:prstGeom>
          <a:gradFill>
            <a:gsLst>
              <a:gs pos="0">
                <a:srgbClr val="0070C0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2"/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Создать к 2025 г. три кадетских класса (по одному в параллелях </a:t>
            </a: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7, 8, 9 </a:t>
            </a: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классов) с целью  </a:t>
            </a:r>
          </a:p>
          <a:p>
            <a:pPr lvl="2"/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подготовки всесторонне </a:t>
            </a:r>
            <a:r>
              <a:rPr lang="ru-RU" sz="16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образованных, развитых и патриотически настроенных молодых людей, ориентированных на государственную службу на военном и гражданском </a:t>
            </a: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поприще</a:t>
            </a:r>
            <a:endParaRPr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160" y="130712"/>
            <a:ext cx="8087851" cy="372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Intro " panose="02000000000000000000" pitchFamily="50" charset="0"/>
              </a:rPr>
              <a:t>Цель проекта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FFC8FB07-0B23-0747-BF2E-273521ED0A80}"/>
              </a:ext>
            </a:extLst>
          </p:cNvPr>
          <p:cNvSpPr txBox="1">
            <a:spLocks/>
          </p:cNvSpPr>
          <p:nvPr/>
        </p:nvSpPr>
        <p:spPr>
          <a:xfrm>
            <a:off x="1847528" y="3397495"/>
            <a:ext cx="8088242" cy="178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xmlns="" id="{B3CC8696-B0C6-A348-B9D2-481360C0C3D6}"/>
              </a:ext>
            </a:extLst>
          </p:cNvPr>
          <p:cNvSpPr/>
          <p:nvPr/>
        </p:nvSpPr>
        <p:spPr>
          <a:xfrm>
            <a:off x="2806013" y="1909873"/>
            <a:ext cx="3799144" cy="148820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E70B45"/>
              </a:gs>
              <a:gs pos="0">
                <a:srgbClr val="B70B4D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Для обучающихся Кадетских классов реализуется обучение по направлению «Военная журналистика» </a:t>
            </a:r>
            <a:endParaRPr lang="ru-RU" sz="1600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74BEBCFC-29C2-1B41-996F-C9929F190F8F}"/>
              </a:ext>
            </a:extLst>
          </p:cNvPr>
          <p:cNvSpPr/>
          <p:nvPr/>
        </p:nvSpPr>
        <p:spPr>
          <a:xfrm flipH="1">
            <a:off x="6655439" y="2058228"/>
            <a:ext cx="4754766" cy="103611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Кадеты углубленно изучают </a:t>
            </a:r>
            <a:r>
              <a:rPr lang="ru-RU" sz="1400" b="1" dirty="0">
                <a:solidFill>
                  <a:srgbClr val="FF0000"/>
                </a:solidFill>
                <a:latin typeface="P22 Underground CY Pro" panose="00000600000000000000" pitchFamily="50" charset="-52"/>
              </a:rPr>
              <a:t>русский язык, литературу, историю, обществознание, информатику</a:t>
            </a: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 активно участвуют в научных конференциях, олимпиадах и конкурсах. 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xmlns="" id="{A6C02BFF-F435-5345-B2D6-101FE3B822CA}"/>
              </a:ext>
            </a:extLst>
          </p:cNvPr>
          <p:cNvSpPr/>
          <p:nvPr/>
        </p:nvSpPr>
        <p:spPr>
          <a:xfrm flipH="1">
            <a:off x="2806013" y="3479901"/>
            <a:ext cx="3799144" cy="127408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E70B45"/>
              </a:gs>
              <a:gs pos="100000">
                <a:srgbClr val="B70B4D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«Детско-юношеский </a:t>
            </a: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патриотический </a:t>
            </a:r>
            <a:r>
              <a:rPr lang="ru-RU" sz="1600" dirty="0" err="1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медиацентр</a:t>
            </a:r>
            <a:r>
              <a:rPr lang="ru-RU" sz="16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»</a:t>
            </a:r>
            <a:endParaRPr lang="ru-RU" sz="1600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A79AA5F3-BFAB-F344-9415-B95BDEEBF7AB}"/>
              </a:ext>
            </a:extLst>
          </p:cNvPr>
          <p:cNvSpPr/>
          <p:nvPr/>
        </p:nvSpPr>
        <p:spPr>
          <a:xfrm>
            <a:off x="6951620" y="3083382"/>
            <a:ext cx="4479850" cy="71128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Стратегическое партнерство с Военным университетом, «Парк Патриот Медиа», телеканалом «Звезда», Лигой юных журналистов</a:t>
            </a:r>
          </a:p>
        </p:txBody>
      </p:sp>
      <p:sp>
        <p:nvSpPr>
          <p:cNvPr id="35" name="Прямоугольник: скругленные противолежащие углы 34">
            <a:extLst>
              <a:ext uri="{FF2B5EF4-FFF2-40B4-BE49-F238E27FC236}">
                <a16:creationId xmlns:a16="http://schemas.microsoft.com/office/drawing/2014/main" xmlns="" id="{D2911B20-E720-BF42-8AD8-12F81CB78447}"/>
              </a:ext>
            </a:extLst>
          </p:cNvPr>
          <p:cNvSpPr/>
          <p:nvPr/>
        </p:nvSpPr>
        <p:spPr>
          <a:xfrm>
            <a:off x="6682073" y="3844155"/>
            <a:ext cx="4744028" cy="88897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Кураторство предметных кафедр преподавательским составом партнерских ВУЗов, проведение совместных мероприятий </a:t>
            </a:r>
          </a:p>
        </p:txBody>
      </p:sp>
      <p:sp>
        <p:nvSpPr>
          <p:cNvPr id="15" name="Google Shape;887;p28">
            <a:extLst>
              <a:ext uri="{FF2B5EF4-FFF2-40B4-BE49-F238E27FC236}">
                <a16:creationId xmlns:a16="http://schemas.microsoft.com/office/drawing/2014/main" xmlns="" id="{5962C5A1-3E94-9377-2E5C-604C41620D7F}"/>
              </a:ext>
            </a:extLst>
          </p:cNvPr>
          <p:cNvSpPr/>
          <p:nvPr/>
        </p:nvSpPr>
        <p:spPr>
          <a:xfrm>
            <a:off x="217759" y="2506396"/>
            <a:ext cx="2415444" cy="2415444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P22 Underground CY Pro" panose="00000600000000000000" pitchFamily="50" charset="-52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P22 Underground CY Pro" panose="00000600000000000000" pitchFamily="50" charset="-52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P22 Underground CY Pro" panose="00000600000000000000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P22 Underground CY Pro" panose="00000600000000000000" pitchFamily="50" charset="-52"/>
              </a:rPr>
              <a:t>Стратегическая ставка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P22 Underground CY Pro" panose="00000600000000000000" pitchFamily="50" charset="-52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P22 Underground CY Pro" panose="00000600000000000000" pitchFamily="50" charset="-52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ТОП-100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лучших </a:t>
            </a:r>
            <a:r>
              <a:rPr lang="ru-RU" sz="1600" b="1" dirty="0">
                <a:solidFill>
                  <a:srgbClr val="FF0000"/>
                </a:solidFill>
                <a:latin typeface="P22 Underground CY Pro" panose="00000600000000000000" pitchFamily="50" charset="-52"/>
              </a:rPr>
              <a:t>школ Московской области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P22 Underground CY Pro" panose="00000600000000000000" pitchFamily="50" charset="-52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7" name="Google Shape;888;p28">
            <a:extLst>
              <a:ext uri="{FF2B5EF4-FFF2-40B4-BE49-F238E27FC236}">
                <a16:creationId xmlns:a16="http://schemas.microsoft.com/office/drawing/2014/main" xmlns="" id="{11F83556-0658-E0E2-0C73-9209EA379894}"/>
              </a:ext>
            </a:extLst>
          </p:cNvPr>
          <p:cNvSpPr/>
          <p:nvPr/>
        </p:nvSpPr>
        <p:spPr>
          <a:xfrm rot="2700000">
            <a:off x="123060" y="2375265"/>
            <a:ext cx="2581643" cy="2581643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rgbClr val="B7094C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889;p28">
            <a:extLst>
              <a:ext uri="{FF2B5EF4-FFF2-40B4-BE49-F238E27FC236}">
                <a16:creationId xmlns:a16="http://schemas.microsoft.com/office/drawing/2014/main" xmlns="" id="{0AE2F685-E756-BB63-3642-67FB4E37D8C7}"/>
              </a:ext>
            </a:extLst>
          </p:cNvPr>
          <p:cNvSpPr/>
          <p:nvPr/>
        </p:nvSpPr>
        <p:spPr>
          <a:xfrm rot="-2700000">
            <a:off x="122928" y="2375397"/>
            <a:ext cx="2581643" cy="2581643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890;p28">
            <a:extLst>
              <a:ext uri="{FF2B5EF4-FFF2-40B4-BE49-F238E27FC236}">
                <a16:creationId xmlns:a16="http://schemas.microsoft.com/office/drawing/2014/main" xmlns="" id="{49FC61A0-5F60-1EA3-D581-A5863B5E378E}"/>
              </a:ext>
            </a:extLst>
          </p:cNvPr>
          <p:cNvSpPr/>
          <p:nvPr/>
        </p:nvSpPr>
        <p:spPr>
          <a:xfrm rot="2700000" flipH="1">
            <a:off x="123193" y="2375397"/>
            <a:ext cx="2581643" cy="2581643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891;p28">
            <a:extLst>
              <a:ext uri="{FF2B5EF4-FFF2-40B4-BE49-F238E27FC236}">
                <a16:creationId xmlns:a16="http://schemas.microsoft.com/office/drawing/2014/main" xmlns="" id="{6506648C-1B0D-E6E8-6280-6ED0AE22A2D8}"/>
              </a:ext>
            </a:extLst>
          </p:cNvPr>
          <p:cNvSpPr/>
          <p:nvPr/>
        </p:nvSpPr>
        <p:spPr>
          <a:xfrm rot="8100000" flipH="1">
            <a:off x="123060" y="2375529"/>
            <a:ext cx="2581643" cy="2581643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63263-F417-1CCC-61AD-01B88AAE9BAE}"/>
              </a:ext>
            </a:extLst>
          </p:cNvPr>
          <p:cNvSpPr txBox="1"/>
          <p:nvPr/>
        </p:nvSpPr>
        <p:spPr>
          <a:xfrm>
            <a:off x="2806013" y="4965773"/>
            <a:ext cx="779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P22 Underground CY Pro" panose="00000600000000000000" pitchFamily="50" charset="-52"/>
            </a:endParaRPr>
          </a:p>
        </p:txBody>
      </p:sp>
      <p:sp>
        <p:nvSpPr>
          <p:cNvPr id="27" name="Google Shape;1253;p33">
            <a:extLst>
              <a:ext uri="{FF2B5EF4-FFF2-40B4-BE49-F238E27FC236}">
                <a16:creationId xmlns:a16="http://schemas.microsoft.com/office/drawing/2014/main" xmlns="" id="{5E145D5A-72C7-FE00-237D-AD41BAFCC073}"/>
              </a:ext>
            </a:extLst>
          </p:cNvPr>
          <p:cNvSpPr/>
          <p:nvPr/>
        </p:nvSpPr>
        <p:spPr>
          <a:xfrm>
            <a:off x="10853906" y="2202276"/>
            <a:ext cx="380997" cy="49264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" name="Google Shape;859;p27">
            <a:extLst>
              <a:ext uri="{FF2B5EF4-FFF2-40B4-BE49-F238E27FC236}">
                <a16:creationId xmlns:a16="http://schemas.microsoft.com/office/drawing/2014/main" xmlns="" id="{556D7CE0-D4CD-1D47-E40D-C2B1E5511CA5}"/>
              </a:ext>
            </a:extLst>
          </p:cNvPr>
          <p:cNvGrpSpPr/>
          <p:nvPr/>
        </p:nvGrpSpPr>
        <p:grpSpPr>
          <a:xfrm>
            <a:off x="2013192" y="5630162"/>
            <a:ext cx="3915579" cy="981000"/>
            <a:chOff x="4724400" y="561975"/>
            <a:chExt cx="1980600" cy="981000"/>
          </a:xfrm>
        </p:grpSpPr>
        <p:sp>
          <p:nvSpPr>
            <p:cNvPr id="31" name="Google Shape;860;p27">
              <a:extLst>
                <a:ext uri="{FF2B5EF4-FFF2-40B4-BE49-F238E27FC236}">
                  <a16:creationId xmlns:a16="http://schemas.microsoft.com/office/drawing/2014/main" xmlns="" id="{1B84A765-F006-7D71-0DD9-2D75723E0212}"/>
                </a:ext>
              </a:extLst>
            </p:cNvPr>
            <p:cNvSpPr/>
            <p:nvPr/>
          </p:nvSpPr>
          <p:spPr>
            <a:xfrm>
              <a:off x="4724400" y="581025"/>
              <a:ext cx="1980600" cy="953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2" name="Google Shape;861;p27">
              <a:extLst>
                <a:ext uri="{FF2B5EF4-FFF2-40B4-BE49-F238E27FC236}">
                  <a16:creationId xmlns:a16="http://schemas.microsoft.com/office/drawing/2014/main" xmlns="" id="{10236611-7710-AEF1-D2DD-41CBA57C3590}"/>
                </a:ext>
              </a:extLst>
            </p:cNvPr>
            <p:cNvCxnSpPr/>
            <p:nvPr/>
          </p:nvCxnSpPr>
          <p:spPr>
            <a:xfrm>
              <a:off x="5248275" y="561975"/>
              <a:ext cx="0" cy="9810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232BFF9-C792-198A-E0CF-285FDE2C4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838" y="5797863"/>
            <a:ext cx="819163" cy="612146"/>
          </a:xfrm>
          <a:prstGeom prst="rect">
            <a:avLst/>
          </a:prstGeom>
        </p:spPr>
      </p:pic>
      <p:grpSp>
        <p:nvGrpSpPr>
          <p:cNvPr id="36" name="Google Shape;859;p27">
            <a:extLst>
              <a:ext uri="{FF2B5EF4-FFF2-40B4-BE49-F238E27FC236}">
                <a16:creationId xmlns:a16="http://schemas.microsoft.com/office/drawing/2014/main" xmlns="" id="{285D7147-C763-2E95-F651-0E420E5092F5}"/>
              </a:ext>
            </a:extLst>
          </p:cNvPr>
          <p:cNvGrpSpPr/>
          <p:nvPr/>
        </p:nvGrpSpPr>
        <p:grpSpPr>
          <a:xfrm>
            <a:off x="7663565" y="5613436"/>
            <a:ext cx="3650994" cy="981000"/>
            <a:chOff x="4724400" y="561975"/>
            <a:chExt cx="1980600" cy="981000"/>
          </a:xfrm>
        </p:grpSpPr>
        <p:sp>
          <p:nvSpPr>
            <p:cNvPr id="37" name="Google Shape;860;p27">
              <a:extLst>
                <a:ext uri="{FF2B5EF4-FFF2-40B4-BE49-F238E27FC236}">
                  <a16:creationId xmlns:a16="http://schemas.microsoft.com/office/drawing/2014/main" xmlns="" id="{F6A2DA72-694C-37E7-22F7-E4B0789F60B7}"/>
                </a:ext>
              </a:extLst>
            </p:cNvPr>
            <p:cNvSpPr/>
            <p:nvPr/>
          </p:nvSpPr>
          <p:spPr>
            <a:xfrm>
              <a:off x="4724400" y="581025"/>
              <a:ext cx="1980600" cy="953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cxnSp>
          <p:nvCxnSpPr>
            <p:cNvPr id="38" name="Google Shape;861;p27">
              <a:extLst>
                <a:ext uri="{FF2B5EF4-FFF2-40B4-BE49-F238E27FC236}">
                  <a16:creationId xmlns:a16="http://schemas.microsoft.com/office/drawing/2014/main" xmlns="" id="{284BE470-5C4E-76F8-C07B-6E58EF213865}"/>
                </a:ext>
              </a:extLst>
            </p:cNvPr>
            <p:cNvCxnSpPr/>
            <p:nvPr/>
          </p:nvCxnSpPr>
          <p:spPr>
            <a:xfrm>
              <a:off x="5248275" y="561975"/>
              <a:ext cx="0" cy="9810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B97E5C7-D65B-96F9-351D-9C5DE7C0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9334" y="5757373"/>
            <a:ext cx="730391" cy="726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BB8B1F8-53D7-D4F2-45DD-1C439E8618DB}"/>
              </a:ext>
            </a:extLst>
          </p:cNvPr>
          <p:cNvSpPr txBox="1"/>
          <p:nvPr/>
        </p:nvSpPr>
        <p:spPr>
          <a:xfrm>
            <a:off x="3090637" y="5630162"/>
            <a:ext cx="2838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22 Underground CY Pro" panose="00000600000000000000" pitchFamily="50" charset="-52"/>
              </a:rPr>
              <a:t>Региональный корпункт «Школы юных корреспондентов движения «ЮНАРМИЯ» </a:t>
            </a:r>
          </a:p>
          <a:p>
            <a:endParaRPr lang="en-GB" sz="1400" dirty="0">
              <a:latin typeface="P22 Underground CY Pro" panose="000006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AA3E8C9-3529-C044-87BB-4B9BB40E0FC4}"/>
              </a:ext>
            </a:extLst>
          </p:cNvPr>
          <p:cNvSpPr txBox="1"/>
          <p:nvPr/>
        </p:nvSpPr>
        <p:spPr>
          <a:xfrm>
            <a:off x="8629265" y="5661866"/>
            <a:ext cx="2589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P22 Underground CY Pro" panose="00000600000000000000" pitchFamily="50" charset="-52"/>
              </a:rPr>
              <a:t>Проводятся занятия по профилю «Военная журналистика»</a:t>
            </a:r>
          </a:p>
          <a:p>
            <a:pPr algn="ctr"/>
            <a:r>
              <a:rPr lang="ru-RU" sz="1400" b="1" dirty="0">
                <a:latin typeface="P22 Underground CY Pro" panose="00000600000000000000" pitchFamily="50" charset="-52"/>
              </a:rPr>
              <a:t> </a:t>
            </a:r>
          </a:p>
          <a:p>
            <a:endParaRPr lang="en-GB" sz="1400" dirty="0">
              <a:latin typeface="P22 Underground CY Pro" panose="00000600000000000000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3273747-0177-5E53-7927-80F3B79A7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8346" y="3370979"/>
            <a:ext cx="414270" cy="423687"/>
          </a:xfrm>
          <a:prstGeom prst="rect">
            <a:avLst/>
          </a:prstGeom>
        </p:spPr>
      </p:pic>
      <p:sp>
        <p:nvSpPr>
          <p:cNvPr id="44" name="Google Shape;990;p29">
            <a:extLst>
              <a:ext uri="{FF2B5EF4-FFF2-40B4-BE49-F238E27FC236}">
                <a16:creationId xmlns:a16="http://schemas.microsoft.com/office/drawing/2014/main" xmlns="" id="{D961727A-87D2-2ABB-4CAB-B5AB3AE507E8}"/>
              </a:ext>
            </a:extLst>
          </p:cNvPr>
          <p:cNvSpPr/>
          <p:nvPr/>
        </p:nvSpPr>
        <p:spPr>
          <a:xfrm>
            <a:off x="428331" y="839270"/>
            <a:ext cx="653993" cy="650544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860;p27">
            <a:extLst>
              <a:ext uri="{FF2B5EF4-FFF2-40B4-BE49-F238E27FC236}">
                <a16:creationId xmlns:a16="http://schemas.microsoft.com/office/drawing/2014/main" xmlns="" id="{F6A2DA72-694C-37E7-22F7-E4B0789F60B7}"/>
              </a:ext>
            </a:extLst>
          </p:cNvPr>
          <p:cNvSpPr/>
          <p:nvPr/>
        </p:nvSpPr>
        <p:spPr>
          <a:xfrm>
            <a:off x="2049587" y="4832289"/>
            <a:ext cx="9264972" cy="69499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P22 Underground CY Pro" panose="00000600000000000000" pitchFamily="50" charset="-52"/>
              </a:rPr>
              <a:t>Важно: </a:t>
            </a:r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«Детско-юношеский патриотический медиацентр»</a:t>
            </a:r>
            <a:r>
              <a:rPr lang="ru-RU" sz="16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 -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необходимое условие для реализации проекта «Кадетские классы»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 (детская инициатива «Личностный рост» из «Школы будущего». </a:t>
            </a:r>
            <a:r>
              <a:rPr lang="ru-RU" sz="1600" b="1" dirty="0">
                <a:solidFill>
                  <a:srgbClr val="FF0000"/>
                </a:solidFill>
                <a:latin typeface="P22 Underground CY Pro" panose="00000600000000000000" pitchFamily="50" charset="-52"/>
              </a:rPr>
              <a:t>Сроки: </a:t>
            </a:r>
            <a:r>
              <a:rPr lang="ru-RU" sz="1600" b="1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2023-2025 </a:t>
            </a:r>
            <a:r>
              <a:rPr lang="ru-RU" sz="1600" b="1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гг.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724;p26">
            <a:extLst>
              <a:ext uri="{FF2B5EF4-FFF2-40B4-BE49-F238E27FC236}">
                <a16:creationId xmlns:a16="http://schemas.microsoft.com/office/drawing/2014/main" xmlns="" id="{ECDB4678-037E-70CE-175F-43D666D9C28E}"/>
              </a:ext>
            </a:extLst>
          </p:cNvPr>
          <p:cNvGrpSpPr/>
          <p:nvPr/>
        </p:nvGrpSpPr>
        <p:grpSpPr>
          <a:xfrm rot="10800000">
            <a:off x="823200" y="-8513359"/>
            <a:ext cx="10545600" cy="10545600"/>
            <a:chOff x="-700800" y="3629350"/>
            <a:chExt cx="10545600" cy="10545600"/>
          </a:xfrm>
        </p:grpSpPr>
        <p:sp>
          <p:nvSpPr>
            <p:cNvPr id="8" name="Google Shape;726;p26">
              <a:extLst>
                <a:ext uri="{FF2B5EF4-FFF2-40B4-BE49-F238E27FC236}">
                  <a16:creationId xmlns:a16="http://schemas.microsoft.com/office/drawing/2014/main" xmlns="" id="{BA5FBFBD-C9DB-ADA6-B495-77E0E340A69D}"/>
                </a:ext>
              </a:extLst>
            </p:cNvPr>
            <p:cNvSpPr/>
            <p:nvPr/>
          </p:nvSpPr>
          <p:spPr>
            <a:xfrm>
              <a:off x="230325" y="4029450"/>
              <a:ext cx="8699100" cy="8699100"/>
            </a:xfrm>
            <a:prstGeom prst="pie">
              <a:avLst>
                <a:gd name="adj1" fmla="val 10779183"/>
                <a:gd name="adj2" fmla="val 21588174"/>
              </a:avLst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725;p26">
              <a:extLst>
                <a:ext uri="{FF2B5EF4-FFF2-40B4-BE49-F238E27FC236}">
                  <a16:creationId xmlns:a16="http://schemas.microsoft.com/office/drawing/2014/main" xmlns="" id="{865A2B81-A29D-9A00-67DA-5443AB658E9B}"/>
                </a:ext>
              </a:extLst>
            </p:cNvPr>
            <p:cNvSpPr/>
            <p:nvPr/>
          </p:nvSpPr>
          <p:spPr>
            <a:xfrm>
              <a:off x="-700800" y="3629350"/>
              <a:ext cx="10545600" cy="10545600"/>
            </a:xfrm>
            <a:prstGeom prst="pie">
              <a:avLst>
                <a:gd name="adj1" fmla="val 10779183"/>
                <a:gd name="adj2" fmla="val 21588174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358" y="313818"/>
            <a:ext cx="8435280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  <a:t>Стратегическая инициатива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76A8B5-5CF0-164B-D4F0-DD013598BB0F}"/>
              </a:ext>
            </a:extLst>
          </p:cNvPr>
          <p:cNvSpPr txBox="1"/>
          <p:nvPr/>
        </p:nvSpPr>
        <p:spPr>
          <a:xfrm>
            <a:off x="3048000" y="3903308"/>
            <a:ext cx="6096000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  <a:ea typeface="+mj-ea"/>
                <a:cs typeface="+mj-cs"/>
              </a:rPr>
              <a:t>Шаги для реализации цели</a:t>
            </a:r>
          </a:p>
        </p:txBody>
      </p:sp>
      <p:sp>
        <p:nvSpPr>
          <p:cNvPr id="9" name="Google Shape;289;p18">
            <a:extLst>
              <a:ext uri="{FF2B5EF4-FFF2-40B4-BE49-F238E27FC236}">
                <a16:creationId xmlns:a16="http://schemas.microsoft.com/office/drawing/2014/main" xmlns="" id="{DF8B45DE-2DBD-2622-8CD7-7B000392BA44}"/>
              </a:ext>
            </a:extLst>
          </p:cNvPr>
          <p:cNvSpPr/>
          <p:nvPr/>
        </p:nvSpPr>
        <p:spPr>
          <a:xfrm>
            <a:off x="1482568" y="959572"/>
            <a:ext cx="2715900" cy="19251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На базе ОУ открываются кадетские классы (профиль «Военная журналистика») и «Детско-юношеский патриотический медиацентр</a:t>
            </a:r>
            <a:r>
              <a:rPr lang="ru-RU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01.09.2023 г.</a:t>
            </a:r>
            <a:endParaRPr sz="1400" dirty="0">
              <a:solidFill>
                <a:srgbClr val="FF0000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0" name="Google Shape;289;p18">
            <a:extLst>
              <a:ext uri="{FF2B5EF4-FFF2-40B4-BE49-F238E27FC236}">
                <a16:creationId xmlns:a16="http://schemas.microsoft.com/office/drawing/2014/main" xmlns="" id="{2A99759A-B92A-14C2-0866-964BE3405956}"/>
              </a:ext>
            </a:extLst>
          </p:cNvPr>
          <p:cNvSpPr/>
          <p:nvPr/>
        </p:nvSpPr>
        <p:spPr>
          <a:xfrm>
            <a:off x="4634664" y="1698094"/>
            <a:ext cx="3026998" cy="20391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«Детско-юношеский патриотический медиацентр»  становится муниципальным </a:t>
            </a:r>
            <a:r>
              <a:rPr lang="ru-RU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  представительством </a:t>
            </a: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Школы юных корреспондентов «ЮНАРМИИ</a:t>
            </a:r>
            <a:r>
              <a:rPr lang="ru-RU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P22 Underground CY Pro" panose="00000600000000000000" pitchFamily="50" charset="-52"/>
              </a:rPr>
              <a:t>2023-2026 гг.</a:t>
            </a:r>
            <a:endParaRPr lang="ru-RU" sz="1400" dirty="0">
              <a:solidFill>
                <a:srgbClr val="FF0000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1" name="Google Shape;289;p18">
            <a:extLst>
              <a:ext uri="{FF2B5EF4-FFF2-40B4-BE49-F238E27FC236}">
                <a16:creationId xmlns:a16="http://schemas.microsoft.com/office/drawing/2014/main" xmlns="" id="{127ED952-921D-7CF8-B183-D0CCD1960BD9}"/>
              </a:ext>
            </a:extLst>
          </p:cNvPr>
          <p:cNvSpPr/>
          <p:nvPr/>
        </p:nvSpPr>
        <p:spPr>
          <a:xfrm>
            <a:off x="7977782" y="916000"/>
            <a:ext cx="2901892" cy="19251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Обучающиеся овладевают компетенциями в области технологий СМИ, программного обеспечения, журналистики, </a:t>
            </a:r>
            <a:r>
              <a:rPr lang="en-US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soft skills</a:t>
            </a:r>
            <a:endParaRPr lang="ru-RU" sz="1400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2" name="Google Shape;1109;p32">
            <a:extLst>
              <a:ext uri="{FF2B5EF4-FFF2-40B4-BE49-F238E27FC236}">
                <a16:creationId xmlns:a16="http://schemas.microsoft.com/office/drawing/2014/main" xmlns="" id="{746D507B-1F0D-3FA2-ED35-79F411C5EDF0}"/>
              </a:ext>
            </a:extLst>
          </p:cNvPr>
          <p:cNvSpPr/>
          <p:nvPr/>
        </p:nvSpPr>
        <p:spPr>
          <a:xfrm>
            <a:off x="363541" y="4411039"/>
            <a:ext cx="2462267" cy="10536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Заключение договоров о сотрудничестве с АНО «Парк Патриот Медиа» </a:t>
            </a:r>
          </a:p>
        </p:txBody>
      </p:sp>
      <p:sp>
        <p:nvSpPr>
          <p:cNvPr id="15" name="Google Shape;1109;p32">
            <a:extLst>
              <a:ext uri="{FF2B5EF4-FFF2-40B4-BE49-F238E27FC236}">
                <a16:creationId xmlns:a16="http://schemas.microsoft.com/office/drawing/2014/main" xmlns="" id="{76382C63-3C57-8C49-B426-CE3BBF6B746D}"/>
              </a:ext>
            </a:extLst>
          </p:cNvPr>
          <p:cNvSpPr/>
          <p:nvPr/>
        </p:nvSpPr>
        <p:spPr>
          <a:xfrm>
            <a:off x="7672637" y="4411039"/>
            <a:ext cx="2462267" cy="10536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Участие в медиа-смене онлайн-лагеря «Юнармеец»</a:t>
            </a:r>
          </a:p>
        </p:txBody>
      </p:sp>
      <p:sp>
        <p:nvSpPr>
          <p:cNvPr id="16" name="Google Shape;1109;p32">
            <a:extLst>
              <a:ext uri="{FF2B5EF4-FFF2-40B4-BE49-F238E27FC236}">
                <a16:creationId xmlns:a16="http://schemas.microsoft.com/office/drawing/2014/main" xmlns="" id="{73A802BD-7E51-D2B3-8F24-B66AFCFFFC97}"/>
              </a:ext>
            </a:extLst>
          </p:cNvPr>
          <p:cNvSpPr/>
          <p:nvPr/>
        </p:nvSpPr>
        <p:spPr>
          <a:xfrm>
            <a:off x="378850" y="5589203"/>
            <a:ext cx="2446958" cy="10756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Партнерство с военными ВУЗами</a:t>
            </a:r>
          </a:p>
        </p:txBody>
      </p:sp>
      <p:sp>
        <p:nvSpPr>
          <p:cNvPr id="17" name="Google Shape;1109;p32">
            <a:extLst>
              <a:ext uri="{FF2B5EF4-FFF2-40B4-BE49-F238E27FC236}">
                <a16:creationId xmlns:a16="http://schemas.microsoft.com/office/drawing/2014/main" xmlns="" id="{88210A46-618C-19EE-D61F-288CA2B94B74}"/>
              </a:ext>
            </a:extLst>
          </p:cNvPr>
          <p:cNvSpPr/>
          <p:nvPr/>
        </p:nvSpPr>
        <p:spPr>
          <a:xfrm>
            <a:off x="7672637" y="5611175"/>
            <a:ext cx="4296939" cy="10536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Привлечение кадрового потенциала: отставных офицеров, специалистов, с опытом работы в органах информационного обеспечения ВС РФ, СМИ</a:t>
            </a:r>
          </a:p>
        </p:txBody>
      </p:sp>
      <p:sp>
        <p:nvSpPr>
          <p:cNvPr id="18" name="Google Shape;1109;p32">
            <a:extLst>
              <a:ext uri="{FF2B5EF4-FFF2-40B4-BE49-F238E27FC236}">
                <a16:creationId xmlns:a16="http://schemas.microsoft.com/office/drawing/2014/main" xmlns="" id="{0B19B61A-B3FA-7912-946F-E7BEF0362B0F}"/>
              </a:ext>
            </a:extLst>
          </p:cNvPr>
          <p:cNvSpPr/>
          <p:nvPr/>
        </p:nvSpPr>
        <p:spPr>
          <a:xfrm>
            <a:off x="4018089" y="5611175"/>
            <a:ext cx="2462267" cy="10536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Участие в грантовых конкурсах</a:t>
            </a:r>
            <a:endParaRPr lang="ru-RU" sz="1400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19" name="Google Shape;1109;p32">
            <a:extLst>
              <a:ext uri="{FF2B5EF4-FFF2-40B4-BE49-F238E27FC236}">
                <a16:creationId xmlns:a16="http://schemas.microsoft.com/office/drawing/2014/main" xmlns="" id="{571B8383-E0EB-6E36-031D-5281EF489C6D}"/>
              </a:ext>
            </a:extLst>
          </p:cNvPr>
          <p:cNvSpPr/>
          <p:nvPr/>
        </p:nvSpPr>
        <p:spPr>
          <a:xfrm>
            <a:off x="4018088" y="4411040"/>
            <a:ext cx="2462267" cy="10536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70B45"/>
              </a:gs>
              <a:gs pos="100000">
                <a:srgbClr val="8C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400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Привлечение спонсорских средств</a:t>
            </a:r>
            <a:endParaRPr lang="ru-RU" sz="1400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xmlns="" id="{BD4D0F0D-820C-E27E-8AEA-516A9AB20CEE}"/>
              </a:ext>
            </a:extLst>
          </p:cNvPr>
          <p:cNvSpPr/>
          <p:nvPr/>
        </p:nvSpPr>
        <p:spPr>
          <a:xfrm>
            <a:off x="3070935" y="5258039"/>
            <a:ext cx="706271" cy="7062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xmlns="" id="{9254469A-26A4-12EF-F6B1-CBEC4ECDC2A7}"/>
              </a:ext>
            </a:extLst>
          </p:cNvPr>
          <p:cNvSpPr/>
          <p:nvPr/>
        </p:nvSpPr>
        <p:spPr>
          <a:xfrm>
            <a:off x="6723360" y="5236068"/>
            <a:ext cx="706271" cy="7062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4" name="Google Shape;281;p18">
            <a:extLst>
              <a:ext uri="{FF2B5EF4-FFF2-40B4-BE49-F238E27FC236}">
                <a16:creationId xmlns:a16="http://schemas.microsoft.com/office/drawing/2014/main" xmlns="" id="{D2312800-58E6-4065-0E88-0B7CBD36E6C7}"/>
              </a:ext>
            </a:extLst>
          </p:cNvPr>
          <p:cNvGrpSpPr/>
          <p:nvPr/>
        </p:nvGrpSpPr>
        <p:grpSpPr>
          <a:xfrm>
            <a:off x="5802206" y="842267"/>
            <a:ext cx="571838" cy="572643"/>
            <a:chOff x="2845225" y="3028075"/>
            <a:chExt cx="2129750" cy="2132750"/>
          </a:xfrm>
          <a:effectLst>
            <a:glow rad="228600">
              <a:schemeClr val="bg1"/>
            </a:glow>
          </a:effectLst>
        </p:grpSpPr>
        <p:sp>
          <p:nvSpPr>
            <p:cNvPr id="25" name="Google Shape;282;p18">
              <a:extLst>
                <a:ext uri="{FF2B5EF4-FFF2-40B4-BE49-F238E27FC236}">
                  <a16:creationId xmlns:a16="http://schemas.microsoft.com/office/drawing/2014/main" xmlns="" id="{61F2A81A-5511-D4D0-7CDD-18DDE12960C4}"/>
                </a:ext>
              </a:extLst>
            </p:cNvPr>
            <p:cNvSpPr/>
            <p:nvPr/>
          </p:nvSpPr>
          <p:spPr>
            <a:xfrm>
              <a:off x="2845225" y="3720150"/>
              <a:ext cx="288950" cy="103250"/>
            </a:xfrm>
            <a:custGeom>
              <a:avLst/>
              <a:gdLst/>
              <a:ahLst/>
              <a:cxnLst/>
              <a:rect l="l" t="t" r="r" b="b"/>
              <a:pathLst>
                <a:path w="11558" h="4130" extrusionOk="0">
                  <a:moveTo>
                    <a:pt x="2060" y="0"/>
                  </a:moveTo>
                  <a:cubicBezTo>
                    <a:pt x="920" y="0"/>
                    <a:pt x="0" y="920"/>
                    <a:pt x="0" y="2060"/>
                  </a:cubicBezTo>
                  <a:cubicBezTo>
                    <a:pt x="0" y="3200"/>
                    <a:pt x="920" y="4129"/>
                    <a:pt x="2060" y="4129"/>
                  </a:cubicBezTo>
                  <a:lnTo>
                    <a:pt x="9488" y="4129"/>
                  </a:lnTo>
                  <a:cubicBezTo>
                    <a:pt x="10628" y="4129"/>
                    <a:pt x="11558" y="3200"/>
                    <a:pt x="11558" y="2060"/>
                  </a:cubicBezTo>
                  <a:cubicBezTo>
                    <a:pt x="11558" y="920"/>
                    <a:pt x="10628" y="0"/>
                    <a:pt x="9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83;p18">
              <a:extLst>
                <a:ext uri="{FF2B5EF4-FFF2-40B4-BE49-F238E27FC236}">
                  <a16:creationId xmlns:a16="http://schemas.microsoft.com/office/drawing/2014/main" xmlns="" id="{C6344DD5-C976-B4EB-B844-B679BF697F27}"/>
                </a:ext>
              </a:extLst>
            </p:cNvPr>
            <p:cNvSpPr/>
            <p:nvPr/>
          </p:nvSpPr>
          <p:spPr>
            <a:xfrm>
              <a:off x="4686025" y="3720150"/>
              <a:ext cx="288950" cy="103250"/>
            </a:xfrm>
            <a:custGeom>
              <a:avLst/>
              <a:gdLst/>
              <a:ahLst/>
              <a:cxnLst/>
              <a:rect l="l" t="t" r="r" b="b"/>
              <a:pathLst>
                <a:path w="11558" h="4130" extrusionOk="0">
                  <a:moveTo>
                    <a:pt x="2070" y="0"/>
                  </a:moveTo>
                  <a:cubicBezTo>
                    <a:pt x="930" y="0"/>
                    <a:pt x="0" y="920"/>
                    <a:pt x="0" y="2060"/>
                  </a:cubicBezTo>
                  <a:cubicBezTo>
                    <a:pt x="0" y="3200"/>
                    <a:pt x="930" y="4129"/>
                    <a:pt x="2070" y="4129"/>
                  </a:cubicBezTo>
                  <a:lnTo>
                    <a:pt x="9498" y="4129"/>
                  </a:lnTo>
                  <a:cubicBezTo>
                    <a:pt x="10638" y="4129"/>
                    <a:pt x="11558" y="3200"/>
                    <a:pt x="11558" y="2060"/>
                  </a:cubicBezTo>
                  <a:cubicBezTo>
                    <a:pt x="11558" y="920"/>
                    <a:pt x="10638" y="0"/>
                    <a:pt x="9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84;p18">
              <a:extLst>
                <a:ext uri="{FF2B5EF4-FFF2-40B4-BE49-F238E27FC236}">
                  <a16:creationId xmlns:a16="http://schemas.microsoft.com/office/drawing/2014/main" xmlns="" id="{77269F1B-953D-E53C-3CA9-A36430DEC8B3}"/>
                </a:ext>
              </a:extLst>
            </p:cNvPr>
            <p:cNvSpPr/>
            <p:nvPr/>
          </p:nvSpPr>
          <p:spPr>
            <a:xfrm>
              <a:off x="3066925" y="4371725"/>
              <a:ext cx="248200" cy="238225"/>
            </a:xfrm>
            <a:custGeom>
              <a:avLst/>
              <a:gdLst/>
              <a:ahLst/>
              <a:cxnLst/>
              <a:rect l="l" t="t" r="r" b="b"/>
              <a:pathLst>
                <a:path w="9928" h="9529" extrusionOk="0">
                  <a:moveTo>
                    <a:pt x="7665" y="1"/>
                  </a:moveTo>
                  <a:cubicBezTo>
                    <a:pt x="7136" y="1"/>
                    <a:pt x="6609" y="201"/>
                    <a:pt x="6209" y="601"/>
                  </a:cubicBezTo>
                  <a:lnTo>
                    <a:pt x="810" y="6009"/>
                  </a:lnTo>
                  <a:cubicBezTo>
                    <a:pt x="0" y="6809"/>
                    <a:pt x="0" y="8119"/>
                    <a:pt x="810" y="8929"/>
                  </a:cubicBezTo>
                  <a:cubicBezTo>
                    <a:pt x="1210" y="9329"/>
                    <a:pt x="1740" y="9529"/>
                    <a:pt x="2260" y="9529"/>
                  </a:cubicBezTo>
                  <a:cubicBezTo>
                    <a:pt x="2790" y="9529"/>
                    <a:pt x="3319" y="9329"/>
                    <a:pt x="3719" y="8929"/>
                  </a:cubicBezTo>
                  <a:lnTo>
                    <a:pt x="9128" y="3520"/>
                  </a:lnTo>
                  <a:cubicBezTo>
                    <a:pt x="9928" y="2720"/>
                    <a:pt x="9928" y="1411"/>
                    <a:pt x="9128" y="601"/>
                  </a:cubicBezTo>
                  <a:cubicBezTo>
                    <a:pt x="8723" y="201"/>
                    <a:pt x="8193" y="1"/>
                    <a:pt x="76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5;p18">
              <a:extLst>
                <a:ext uri="{FF2B5EF4-FFF2-40B4-BE49-F238E27FC236}">
                  <a16:creationId xmlns:a16="http://schemas.microsoft.com/office/drawing/2014/main" xmlns="" id="{9965D0CF-9251-397E-8DC6-63C3BB75DEE5}"/>
                </a:ext>
              </a:extLst>
            </p:cNvPr>
            <p:cNvSpPr/>
            <p:nvPr/>
          </p:nvSpPr>
          <p:spPr>
            <a:xfrm>
              <a:off x="4414350" y="3028075"/>
              <a:ext cx="244450" cy="234450"/>
            </a:xfrm>
            <a:custGeom>
              <a:avLst/>
              <a:gdLst/>
              <a:ahLst/>
              <a:cxnLst/>
              <a:rect l="l" t="t" r="r" b="b"/>
              <a:pathLst>
                <a:path w="9778" h="9378" extrusionOk="0">
                  <a:moveTo>
                    <a:pt x="7514" y="0"/>
                  </a:moveTo>
                  <a:cubicBezTo>
                    <a:pt x="6986" y="0"/>
                    <a:pt x="6459" y="200"/>
                    <a:pt x="6059" y="600"/>
                  </a:cubicBezTo>
                  <a:lnTo>
                    <a:pt x="800" y="5859"/>
                  </a:lnTo>
                  <a:cubicBezTo>
                    <a:pt x="0" y="6659"/>
                    <a:pt x="0" y="7968"/>
                    <a:pt x="800" y="8778"/>
                  </a:cubicBezTo>
                  <a:cubicBezTo>
                    <a:pt x="1210" y="9178"/>
                    <a:pt x="1730" y="9378"/>
                    <a:pt x="2260" y="9378"/>
                  </a:cubicBezTo>
                  <a:cubicBezTo>
                    <a:pt x="2789" y="9378"/>
                    <a:pt x="3319" y="9178"/>
                    <a:pt x="3719" y="8778"/>
                  </a:cubicBezTo>
                  <a:lnTo>
                    <a:pt x="8978" y="3519"/>
                  </a:lnTo>
                  <a:cubicBezTo>
                    <a:pt x="9778" y="2710"/>
                    <a:pt x="9778" y="1410"/>
                    <a:pt x="8978" y="600"/>
                  </a:cubicBezTo>
                  <a:cubicBezTo>
                    <a:pt x="8573" y="200"/>
                    <a:pt x="8043" y="0"/>
                    <a:pt x="7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86;p18">
              <a:extLst>
                <a:ext uri="{FF2B5EF4-FFF2-40B4-BE49-F238E27FC236}">
                  <a16:creationId xmlns:a16="http://schemas.microsoft.com/office/drawing/2014/main" xmlns="" id="{1D3320E8-A354-62CF-3705-425CE08817DC}"/>
                </a:ext>
              </a:extLst>
            </p:cNvPr>
            <p:cNvSpPr/>
            <p:nvPr/>
          </p:nvSpPr>
          <p:spPr>
            <a:xfrm>
              <a:off x="3161400" y="3028075"/>
              <a:ext cx="244450" cy="234450"/>
            </a:xfrm>
            <a:custGeom>
              <a:avLst/>
              <a:gdLst/>
              <a:ahLst/>
              <a:cxnLst/>
              <a:rect l="l" t="t" r="r" b="b"/>
              <a:pathLst>
                <a:path w="9778" h="9378" extrusionOk="0">
                  <a:moveTo>
                    <a:pt x="2264" y="0"/>
                  </a:moveTo>
                  <a:cubicBezTo>
                    <a:pt x="1735" y="0"/>
                    <a:pt x="1205" y="200"/>
                    <a:pt x="800" y="600"/>
                  </a:cubicBezTo>
                  <a:cubicBezTo>
                    <a:pt x="0" y="1410"/>
                    <a:pt x="0" y="2710"/>
                    <a:pt x="800" y="3519"/>
                  </a:cubicBezTo>
                  <a:lnTo>
                    <a:pt x="6059" y="8768"/>
                  </a:lnTo>
                  <a:cubicBezTo>
                    <a:pt x="6459" y="9178"/>
                    <a:pt x="6989" y="9378"/>
                    <a:pt x="7519" y="9378"/>
                  </a:cubicBezTo>
                  <a:cubicBezTo>
                    <a:pt x="8038" y="9378"/>
                    <a:pt x="8568" y="9178"/>
                    <a:pt x="8978" y="8768"/>
                  </a:cubicBezTo>
                  <a:cubicBezTo>
                    <a:pt x="9778" y="7968"/>
                    <a:pt x="9778" y="6659"/>
                    <a:pt x="8978" y="5849"/>
                  </a:cubicBezTo>
                  <a:lnTo>
                    <a:pt x="3719" y="600"/>
                  </a:lnTo>
                  <a:cubicBezTo>
                    <a:pt x="3320" y="200"/>
                    <a:pt x="2792" y="0"/>
                    <a:pt x="2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" name="Google Shape;287;p18">
              <a:extLst>
                <a:ext uri="{FF2B5EF4-FFF2-40B4-BE49-F238E27FC236}">
                  <a16:creationId xmlns:a16="http://schemas.microsoft.com/office/drawing/2014/main" xmlns="" id="{F372B8A2-B9F7-54F5-F4B6-07FDE40681F5}"/>
                </a:ext>
              </a:extLst>
            </p:cNvPr>
            <p:cNvSpPr/>
            <p:nvPr/>
          </p:nvSpPr>
          <p:spPr>
            <a:xfrm>
              <a:off x="4505575" y="4372225"/>
              <a:ext cx="247700" cy="237725"/>
            </a:xfrm>
            <a:custGeom>
              <a:avLst/>
              <a:gdLst/>
              <a:ahLst/>
              <a:cxnLst/>
              <a:rect l="l" t="t" r="r" b="b"/>
              <a:pathLst>
                <a:path w="9908" h="9509" extrusionOk="0">
                  <a:moveTo>
                    <a:pt x="2263" y="1"/>
                  </a:moveTo>
                  <a:cubicBezTo>
                    <a:pt x="1735" y="1"/>
                    <a:pt x="1205" y="201"/>
                    <a:pt x="800" y="601"/>
                  </a:cubicBezTo>
                  <a:cubicBezTo>
                    <a:pt x="0" y="1411"/>
                    <a:pt x="0" y="2720"/>
                    <a:pt x="800" y="3520"/>
                  </a:cubicBezTo>
                  <a:lnTo>
                    <a:pt x="6189" y="8909"/>
                  </a:lnTo>
                  <a:cubicBezTo>
                    <a:pt x="6589" y="9309"/>
                    <a:pt x="7118" y="9509"/>
                    <a:pt x="7648" y="9509"/>
                  </a:cubicBezTo>
                  <a:cubicBezTo>
                    <a:pt x="8178" y="9509"/>
                    <a:pt x="8698" y="9309"/>
                    <a:pt x="9108" y="8909"/>
                  </a:cubicBezTo>
                  <a:cubicBezTo>
                    <a:pt x="9908" y="8099"/>
                    <a:pt x="9908" y="6789"/>
                    <a:pt x="9108" y="5989"/>
                  </a:cubicBezTo>
                  <a:lnTo>
                    <a:pt x="3719" y="601"/>
                  </a:lnTo>
                  <a:cubicBezTo>
                    <a:pt x="3319" y="201"/>
                    <a:pt x="2792" y="1"/>
                    <a:pt x="2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288;p18">
              <a:extLst>
                <a:ext uri="{FF2B5EF4-FFF2-40B4-BE49-F238E27FC236}">
                  <a16:creationId xmlns:a16="http://schemas.microsoft.com/office/drawing/2014/main" xmlns="" id="{90BD7EFA-AB1D-0518-0F86-380C6B606E20}"/>
                </a:ext>
              </a:extLst>
            </p:cNvPr>
            <p:cNvSpPr/>
            <p:nvPr/>
          </p:nvSpPr>
          <p:spPr>
            <a:xfrm>
              <a:off x="3263125" y="3168025"/>
              <a:ext cx="1293950" cy="1992800"/>
            </a:xfrm>
            <a:custGeom>
              <a:avLst/>
              <a:gdLst/>
              <a:ahLst/>
              <a:cxnLst/>
              <a:rect l="l" t="t" r="r" b="b"/>
              <a:pathLst>
                <a:path w="51758" h="79712" extrusionOk="0">
                  <a:moveTo>
                    <a:pt x="31533" y="31183"/>
                  </a:moveTo>
                  <a:lnTo>
                    <a:pt x="28773" y="37082"/>
                  </a:lnTo>
                  <a:cubicBezTo>
                    <a:pt x="28663" y="37312"/>
                    <a:pt x="28603" y="37562"/>
                    <a:pt x="28583" y="37822"/>
                  </a:cubicBezTo>
                  <a:lnTo>
                    <a:pt x="26984" y="61926"/>
                  </a:lnTo>
                  <a:lnTo>
                    <a:pt x="24774" y="61926"/>
                  </a:lnTo>
                  <a:lnTo>
                    <a:pt x="23175" y="37822"/>
                  </a:lnTo>
                  <a:cubicBezTo>
                    <a:pt x="23155" y="37562"/>
                    <a:pt x="23095" y="37312"/>
                    <a:pt x="22985" y="37082"/>
                  </a:cubicBezTo>
                  <a:lnTo>
                    <a:pt x="20225" y="31183"/>
                  </a:lnTo>
                  <a:close/>
                  <a:moveTo>
                    <a:pt x="25884" y="4130"/>
                  </a:moveTo>
                  <a:cubicBezTo>
                    <a:pt x="37871" y="4130"/>
                    <a:pt x="47629" y="14427"/>
                    <a:pt x="47629" y="27074"/>
                  </a:cubicBezTo>
                  <a:cubicBezTo>
                    <a:pt x="47629" y="33083"/>
                    <a:pt x="45369" y="39851"/>
                    <a:pt x="41580" y="45180"/>
                  </a:cubicBezTo>
                  <a:cubicBezTo>
                    <a:pt x="37891" y="50348"/>
                    <a:pt x="35882" y="56127"/>
                    <a:pt x="35732" y="61926"/>
                  </a:cubicBezTo>
                  <a:lnTo>
                    <a:pt x="31123" y="61926"/>
                  </a:lnTo>
                  <a:lnTo>
                    <a:pt x="32682" y="38481"/>
                  </a:lnTo>
                  <a:lnTo>
                    <a:pt x="36651" y="29993"/>
                  </a:lnTo>
                  <a:cubicBezTo>
                    <a:pt x="36951" y="29354"/>
                    <a:pt x="36901" y="28604"/>
                    <a:pt x="36521" y="28014"/>
                  </a:cubicBezTo>
                  <a:cubicBezTo>
                    <a:pt x="36142" y="27414"/>
                    <a:pt x="35482" y="27054"/>
                    <a:pt x="34782" y="27054"/>
                  </a:cubicBezTo>
                  <a:lnTo>
                    <a:pt x="16986" y="27054"/>
                  </a:lnTo>
                  <a:cubicBezTo>
                    <a:pt x="16276" y="27054"/>
                    <a:pt x="15617" y="27414"/>
                    <a:pt x="15237" y="28014"/>
                  </a:cubicBezTo>
                  <a:cubicBezTo>
                    <a:pt x="14857" y="28604"/>
                    <a:pt x="14817" y="29354"/>
                    <a:pt x="15117" y="29993"/>
                  </a:cubicBezTo>
                  <a:lnTo>
                    <a:pt x="19086" y="38481"/>
                  </a:lnTo>
                  <a:lnTo>
                    <a:pt x="20635" y="61926"/>
                  </a:lnTo>
                  <a:lnTo>
                    <a:pt x="16026" y="61926"/>
                  </a:lnTo>
                  <a:cubicBezTo>
                    <a:pt x="15876" y="56127"/>
                    <a:pt x="13867" y="50348"/>
                    <a:pt x="10178" y="45180"/>
                  </a:cubicBezTo>
                  <a:cubicBezTo>
                    <a:pt x="6389" y="39851"/>
                    <a:pt x="4129" y="33083"/>
                    <a:pt x="4129" y="27074"/>
                  </a:cubicBezTo>
                  <a:cubicBezTo>
                    <a:pt x="4129" y="14427"/>
                    <a:pt x="13887" y="4130"/>
                    <a:pt x="25884" y="4130"/>
                  </a:cubicBezTo>
                  <a:close/>
                  <a:moveTo>
                    <a:pt x="35722" y="66055"/>
                  </a:moveTo>
                  <a:lnTo>
                    <a:pt x="35732" y="75582"/>
                  </a:lnTo>
                  <a:lnTo>
                    <a:pt x="16036" y="75582"/>
                  </a:lnTo>
                  <a:lnTo>
                    <a:pt x="16036" y="72883"/>
                  </a:lnTo>
                  <a:lnTo>
                    <a:pt x="25884" y="72883"/>
                  </a:lnTo>
                  <a:cubicBezTo>
                    <a:pt x="27024" y="72883"/>
                    <a:pt x="27944" y="71963"/>
                    <a:pt x="27944" y="70823"/>
                  </a:cubicBezTo>
                  <a:cubicBezTo>
                    <a:pt x="27944" y="69684"/>
                    <a:pt x="27024" y="68754"/>
                    <a:pt x="25884" y="68754"/>
                  </a:cubicBezTo>
                  <a:lnTo>
                    <a:pt x="16036" y="68754"/>
                  </a:lnTo>
                  <a:lnTo>
                    <a:pt x="16036" y="66055"/>
                  </a:lnTo>
                  <a:close/>
                  <a:moveTo>
                    <a:pt x="25884" y="1"/>
                  </a:moveTo>
                  <a:cubicBezTo>
                    <a:pt x="11608" y="1"/>
                    <a:pt x="0" y="12148"/>
                    <a:pt x="0" y="27074"/>
                  </a:cubicBezTo>
                  <a:cubicBezTo>
                    <a:pt x="0" y="34012"/>
                    <a:pt x="2490" y="41491"/>
                    <a:pt x="6819" y="47569"/>
                  </a:cubicBezTo>
                  <a:cubicBezTo>
                    <a:pt x="10148" y="52248"/>
                    <a:pt x="11907" y="57447"/>
                    <a:pt x="11907" y="62605"/>
                  </a:cubicBezTo>
                  <a:lnTo>
                    <a:pt x="11907" y="75582"/>
                  </a:lnTo>
                  <a:cubicBezTo>
                    <a:pt x="11907" y="77862"/>
                    <a:pt x="13757" y="79711"/>
                    <a:pt x="16036" y="79711"/>
                  </a:cubicBezTo>
                  <a:lnTo>
                    <a:pt x="35722" y="79711"/>
                  </a:lnTo>
                  <a:cubicBezTo>
                    <a:pt x="38001" y="79711"/>
                    <a:pt x="39851" y="77862"/>
                    <a:pt x="39851" y="75582"/>
                  </a:cubicBezTo>
                  <a:lnTo>
                    <a:pt x="39851" y="62605"/>
                  </a:lnTo>
                  <a:cubicBezTo>
                    <a:pt x="39851" y="57447"/>
                    <a:pt x="41610" y="52248"/>
                    <a:pt x="44939" y="47569"/>
                  </a:cubicBezTo>
                  <a:cubicBezTo>
                    <a:pt x="49278" y="41491"/>
                    <a:pt x="51758" y="34012"/>
                    <a:pt x="51758" y="27074"/>
                  </a:cubicBezTo>
                  <a:cubicBezTo>
                    <a:pt x="51758" y="12148"/>
                    <a:pt x="40151" y="1"/>
                    <a:pt x="25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3" name="Google Shape;238;p18">
            <a:extLst>
              <a:ext uri="{FF2B5EF4-FFF2-40B4-BE49-F238E27FC236}">
                <a16:creationId xmlns:a16="http://schemas.microsoft.com/office/drawing/2014/main" xmlns="" id="{ED212D2A-56BB-F39A-A038-3DFD6882A7BC}"/>
              </a:ext>
            </a:extLst>
          </p:cNvPr>
          <p:cNvSpPr/>
          <p:nvPr/>
        </p:nvSpPr>
        <p:spPr>
          <a:xfrm>
            <a:off x="1031505" y="1429747"/>
            <a:ext cx="832200" cy="832200"/>
          </a:xfrm>
          <a:prstGeom prst="ellipse">
            <a:avLst/>
          </a:prstGeom>
          <a:gradFill>
            <a:gsLst>
              <a:gs pos="0">
                <a:srgbClr val="892B64"/>
              </a:gs>
              <a:gs pos="100000">
                <a:srgbClr val="5C4D7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38;p18">
            <a:extLst>
              <a:ext uri="{FF2B5EF4-FFF2-40B4-BE49-F238E27FC236}">
                <a16:creationId xmlns:a16="http://schemas.microsoft.com/office/drawing/2014/main" xmlns="" id="{EE80E5ED-BF0F-1884-A987-DDB9AD759A43}"/>
              </a:ext>
            </a:extLst>
          </p:cNvPr>
          <p:cNvSpPr/>
          <p:nvPr/>
        </p:nvSpPr>
        <p:spPr>
          <a:xfrm>
            <a:off x="4122052" y="2261947"/>
            <a:ext cx="832200" cy="832200"/>
          </a:xfrm>
          <a:prstGeom prst="ellipse">
            <a:avLst/>
          </a:prstGeom>
          <a:gradFill>
            <a:gsLst>
              <a:gs pos="0">
                <a:srgbClr val="892B64"/>
              </a:gs>
              <a:gs pos="100000">
                <a:srgbClr val="5C4D7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38;p18">
            <a:extLst>
              <a:ext uri="{FF2B5EF4-FFF2-40B4-BE49-F238E27FC236}">
                <a16:creationId xmlns:a16="http://schemas.microsoft.com/office/drawing/2014/main" xmlns="" id="{77E83742-887D-8B43-F4D5-CC9989D51683}"/>
              </a:ext>
            </a:extLst>
          </p:cNvPr>
          <p:cNvSpPr/>
          <p:nvPr/>
        </p:nvSpPr>
        <p:spPr>
          <a:xfrm>
            <a:off x="7661662" y="1651846"/>
            <a:ext cx="832200" cy="832200"/>
          </a:xfrm>
          <a:prstGeom prst="ellipse">
            <a:avLst/>
          </a:prstGeom>
          <a:gradFill>
            <a:gsLst>
              <a:gs pos="0">
                <a:srgbClr val="892B64"/>
              </a:gs>
              <a:gs pos="100000">
                <a:srgbClr val="5C4D7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" name="Google Shape;264;p18">
            <a:extLst>
              <a:ext uri="{FF2B5EF4-FFF2-40B4-BE49-F238E27FC236}">
                <a16:creationId xmlns:a16="http://schemas.microsoft.com/office/drawing/2014/main" xmlns="" id="{FD757A66-31A5-D404-BA72-9074CB63EB81}"/>
              </a:ext>
            </a:extLst>
          </p:cNvPr>
          <p:cNvGrpSpPr/>
          <p:nvPr/>
        </p:nvGrpSpPr>
        <p:grpSpPr>
          <a:xfrm>
            <a:off x="1212767" y="1645140"/>
            <a:ext cx="469675" cy="460032"/>
            <a:chOff x="2394575" y="2027024"/>
            <a:chExt cx="1579800" cy="1546326"/>
          </a:xfrm>
        </p:grpSpPr>
        <p:sp>
          <p:nvSpPr>
            <p:cNvPr id="37" name="Google Shape;265;p18">
              <a:extLst>
                <a:ext uri="{FF2B5EF4-FFF2-40B4-BE49-F238E27FC236}">
                  <a16:creationId xmlns:a16="http://schemas.microsoft.com/office/drawing/2014/main" xmlns="" id="{2C5DE22C-A275-AD5A-CFCE-FB2038264B43}"/>
                </a:ext>
              </a:extLst>
            </p:cNvPr>
            <p:cNvSpPr/>
            <p:nvPr/>
          </p:nvSpPr>
          <p:spPr>
            <a:xfrm>
              <a:off x="2483250" y="2027024"/>
              <a:ext cx="1402649" cy="1330551"/>
            </a:xfrm>
            <a:custGeom>
              <a:avLst/>
              <a:gdLst/>
              <a:ahLst/>
              <a:cxnLst/>
              <a:rect l="l" t="t" r="r" b="b"/>
              <a:pathLst>
                <a:path w="56106" h="53222" extrusionOk="0">
                  <a:moveTo>
                    <a:pt x="28049" y="3312"/>
                  </a:moveTo>
                  <a:cubicBezTo>
                    <a:pt x="28203" y="3312"/>
                    <a:pt x="28586" y="3356"/>
                    <a:pt x="28792" y="3775"/>
                  </a:cubicBezTo>
                  <a:lnTo>
                    <a:pt x="34936" y="16218"/>
                  </a:lnTo>
                  <a:cubicBezTo>
                    <a:pt x="35539" y="17447"/>
                    <a:pt x="36709" y="18293"/>
                    <a:pt x="38056" y="18484"/>
                  </a:cubicBezTo>
                  <a:lnTo>
                    <a:pt x="51793" y="20485"/>
                  </a:lnTo>
                  <a:cubicBezTo>
                    <a:pt x="52257" y="20552"/>
                    <a:pt x="52411" y="20898"/>
                    <a:pt x="52463" y="21045"/>
                  </a:cubicBezTo>
                  <a:cubicBezTo>
                    <a:pt x="52507" y="21192"/>
                    <a:pt x="52588" y="21574"/>
                    <a:pt x="52257" y="21898"/>
                  </a:cubicBezTo>
                  <a:lnTo>
                    <a:pt x="42309" y="31589"/>
                  </a:lnTo>
                  <a:cubicBezTo>
                    <a:pt x="41338" y="32538"/>
                    <a:pt x="40889" y="33906"/>
                    <a:pt x="41124" y="35253"/>
                  </a:cubicBezTo>
                  <a:lnTo>
                    <a:pt x="43471" y="48932"/>
                  </a:lnTo>
                  <a:cubicBezTo>
                    <a:pt x="43545" y="49395"/>
                    <a:pt x="43265" y="49653"/>
                    <a:pt x="43140" y="49741"/>
                  </a:cubicBezTo>
                  <a:cubicBezTo>
                    <a:pt x="43058" y="49804"/>
                    <a:pt x="42881" y="49906"/>
                    <a:pt x="42653" y="49906"/>
                  </a:cubicBezTo>
                  <a:cubicBezTo>
                    <a:pt x="42535" y="49906"/>
                    <a:pt x="42404" y="49879"/>
                    <a:pt x="42265" y="49807"/>
                  </a:cubicBezTo>
                  <a:lnTo>
                    <a:pt x="29977" y="43347"/>
                  </a:lnTo>
                  <a:cubicBezTo>
                    <a:pt x="29373" y="43030"/>
                    <a:pt x="28711" y="42869"/>
                    <a:pt x="28049" y="42869"/>
                  </a:cubicBezTo>
                  <a:cubicBezTo>
                    <a:pt x="27387" y="42869"/>
                    <a:pt x="26732" y="43030"/>
                    <a:pt x="26128" y="43347"/>
                  </a:cubicBezTo>
                  <a:lnTo>
                    <a:pt x="13841" y="49807"/>
                  </a:lnTo>
                  <a:cubicBezTo>
                    <a:pt x="13701" y="49879"/>
                    <a:pt x="13570" y="49906"/>
                    <a:pt x="13453" y="49906"/>
                  </a:cubicBezTo>
                  <a:cubicBezTo>
                    <a:pt x="13224" y="49906"/>
                    <a:pt x="13048" y="49804"/>
                    <a:pt x="12965" y="49741"/>
                  </a:cubicBezTo>
                  <a:cubicBezTo>
                    <a:pt x="12840" y="49653"/>
                    <a:pt x="12560" y="49395"/>
                    <a:pt x="12634" y="48932"/>
                  </a:cubicBezTo>
                  <a:lnTo>
                    <a:pt x="14981" y="35253"/>
                  </a:lnTo>
                  <a:cubicBezTo>
                    <a:pt x="15209" y="33906"/>
                    <a:pt x="14768" y="32538"/>
                    <a:pt x="13789" y="31589"/>
                  </a:cubicBezTo>
                  <a:lnTo>
                    <a:pt x="3848" y="21898"/>
                  </a:lnTo>
                  <a:cubicBezTo>
                    <a:pt x="3517" y="21574"/>
                    <a:pt x="3591" y="21192"/>
                    <a:pt x="3642" y="21045"/>
                  </a:cubicBezTo>
                  <a:cubicBezTo>
                    <a:pt x="3686" y="20898"/>
                    <a:pt x="3848" y="20552"/>
                    <a:pt x="4312" y="20485"/>
                  </a:cubicBezTo>
                  <a:lnTo>
                    <a:pt x="18049" y="18484"/>
                  </a:lnTo>
                  <a:cubicBezTo>
                    <a:pt x="19396" y="18293"/>
                    <a:pt x="20558" y="17447"/>
                    <a:pt x="21162" y="16218"/>
                  </a:cubicBezTo>
                  <a:lnTo>
                    <a:pt x="27306" y="3775"/>
                  </a:lnTo>
                  <a:cubicBezTo>
                    <a:pt x="27512" y="3356"/>
                    <a:pt x="27894" y="3312"/>
                    <a:pt x="28049" y="3312"/>
                  </a:cubicBezTo>
                  <a:close/>
                  <a:moveTo>
                    <a:pt x="28049" y="1"/>
                  </a:moveTo>
                  <a:cubicBezTo>
                    <a:pt x="26467" y="1"/>
                    <a:pt x="25039" y="884"/>
                    <a:pt x="24340" y="2304"/>
                  </a:cubicBezTo>
                  <a:lnTo>
                    <a:pt x="18197" y="14754"/>
                  </a:lnTo>
                  <a:cubicBezTo>
                    <a:pt x="18071" y="14996"/>
                    <a:pt x="17843" y="15166"/>
                    <a:pt x="17571" y="15210"/>
                  </a:cubicBezTo>
                  <a:lnTo>
                    <a:pt x="3834" y="17204"/>
                  </a:lnTo>
                  <a:cubicBezTo>
                    <a:pt x="2259" y="17432"/>
                    <a:pt x="979" y="18514"/>
                    <a:pt x="493" y="20022"/>
                  </a:cubicBezTo>
                  <a:cubicBezTo>
                    <a:pt x="0" y="21530"/>
                    <a:pt x="397" y="23156"/>
                    <a:pt x="1538" y="24267"/>
                  </a:cubicBezTo>
                  <a:lnTo>
                    <a:pt x="11479" y="33958"/>
                  </a:lnTo>
                  <a:cubicBezTo>
                    <a:pt x="11677" y="34149"/>
                    <a:pt x="11766" y="34422"/>
                    <a:pt x="11714" y="34694"/>
                  </a:cubicBezTo>
                  <a:lnTo>
                    <a:pt x="9367" y="48372"/>
                  </a:lnTo>
                  <a:cubicBezTo>
                    <a:pt x="9102" y="49940"/>
                    <a:pt x="9735" y="51492"/>
                    <a:pt x="11015" y="52427"/>
                  </a:cubicBezTo>
                  <a:cubicBezTo>
                    <a:pt x="11742" y="52950"/>
                    <a:pt x="12592" y="53218"/>
                    <a:pt x="13446" y="53218"/>
                  </a:cubicBezTo>
                  <a:cubicBezTo>
                    <a:pt x="14105" y="53218"/>
                    <a:pt x="14767" y="53059"/>
                    <a:pt x="15378" y="52736"/>
                  </a:cubicBezTo>
                  <a:lnTo>
                    <a:pt x="27666" y="46275"/>
                  </a:lnTo>
                  <a:cubicBezTo>
                    <a:pt x="27788" y="46213"/>
                    <a:pt x="27920" y="46181"/>
                    <a:pt x="28053" y="46181"/>
                  </a:cubicBezTo>
                  <a:cubicBezTo>
                    <a:pt x="28185" y="46181"/>
                    <a:pt x="28318" y="46213"/>
                    <a:pt x="28439" y="46275"/>
                  </a:cubicBezTo>
                  <a:lnTo>
                    <a:pt x="40727" y="52736"/>
                  </a:lnTo>
                  <a:cubicBezTo>
                    <a:pt x="41338" y="53059"/>
                    <a:pt x="42000" y="53221"/>
                    <a:pt x="42655" y="53221"/>
                  </a:cubicBezTo>
                  <a:cubicBezTo>
                    <a:pt x="43508" y="53221"/>
                    <a:pt x="44362" y="52949"/>
                    <a:pt x="45083" y="52427"/>
                  </a:cubicBezTo>
                  <a:cubicBezTo>
                    <a:pt x="46371" y="51492"/>
                    <a:pt x="47003" y="49940"/>
                    <a:pt x="46731" y="48372"/>
                  </a:cubicBezTo>
                  <a:lnTo>
                    <a:pt x="44384" y="34694"/>
                  </a:lnTo>
                  <a:cubicBezTo>
                    <a:pt x="44340" y="34422"/>
                    <a:pt x="44428" y="34149"/>
                    <a:pt x="44627" y="33958"/>
                  </a:cubicBezTo>
                  <a:lnTo>
                    <a:pt x="54567" y="24267"/>
                  </a:lnTo>
                  <a:cubicBezTo>
                    <a:pt x="55701" y="23156"/>
                    <a:pt x="56105" y="21530"/>
                    <a:pt x="55612" y="20022"/>
                  </a:cubicBezTo>
                  <a:cubicBezTo>
                    <a:pt x="55119" y="18514"/>
                    <a:pt x="53839" y="17432"/>
                    <a:pt x="52272" y="17204"/>
                  </a:cubicBezTo>
                  <a:lnTo>
                    <a:pt x="38534" y="15210"/>
                  </a:lnTo>
                  <a:cubicBezTo>
                    <a:pt x="38262" y="15166"/>
                    <a:pt x="38026" y="14996"/>
                    <a:pt x="37909" y="14754"/>
                  </a:cubicBezTo>
                  <a:lnTo>
                    <a:pt x="31765" y="2304"/>
                  </a:lnTo>
                  <a:cubicBezTo>
                    <a:pt x="31066" y="884"/>
                    <a:pt x="29638" y="1"/>
                    <a:pt x="28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38" name="Google Shape;266;p18">
              <a:extLst>
                <a:ext uri="{FF2B5EF4-FFF2-40B4-BE49-F238E27FC236}">
                  <a16:creationId xmlns:a16="http://schemas.microsoft.com/office/drawing/2014/main" xmlns="" id="{AA888807-B31B-C0C7-D43B-1F547461B913}"/>
                </a:ext>
              </a:extLst>
            </p:cNvPr>
            <p:cNvSpPr/>
            <p:nvPr/>
          </p:nvSpPr>
          <p:spPr>
            <a:xfrm>
              <a:off x="3553100" y="2076700"/>
              <a:ext cx="137800" cy="143325"/>
            </a:xfrm>
            <a:custGeom>
              <a:avLst/>
              <a:gdLst/>
              <a:ahLst/>
              <a:cxnLst/>
              <a:rect l="l" t="t" r="r" b="b"/>
              <a:pathLst>
                <a:path w="5512" h="5733" extrusionOk="0">
                  <a:moveTo>
                    <a:pt x="3633" y="0"/>
                  </a:moveTo>
                  <a:cubicBezTo>
                    <a:pt x="3122" y="0"/>
                    <a:pt x="2620" y="237"/>
                    <a:pt x="2296" y="685"/>
                  </a:cubicBezTo>
                  <a:lnTo>
                    <a:pt x="538" y="3106"/>
                  </a:lnTo>
                  <a:cubicBezTo>
                    <a:pt x="0" y="3841"/>
                    <a:pt x="162" y="4879"/>
                    <a:pt x="898" y="5416"/>
                  </a:cubicBezTo>
                  <a:cubicBezTo>
                    <a:pt x="1192" y="5629"/>
                    <a:pt x="1538" y="5732"/>
                    <a:pt x="1877" y="5732"/>
                  </a:cubicBezTo>
                  <a:cubicBezTo>
                    <a:pt x="2384" y="5732"/>
                    <a:pt x="2892" y="5497"/>
                    <a:pt x="3216" y="5055"/>
                  </a:cubicBezTo>
                  <a:lnTo>
                    <a:pt x="4975" y="2635"/>
                  </a:lnTo>
                  <a:cubicBezTo>
                    <a:pt x="5512" y="1891"/>
                    <a:pt x="5350" y="854"/>
                    <a:pt x="4607" y="317"/>
                  </a:cubicBezTo>
                  <a:cubicBezTo>
                    <a:pt x="4311" y="103"/>
                    <a:pt x="3970" y="0"/>
                    <a:pt x="3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9" name="Google Shape;267;p18">
              <a:extLst>
                <a:ext uri="{FF2B5EF4-FFF2-40B4-BE49-F238E27FC236}">
                  <a16:creationId xmlns:a16="http://schemas.microsoft.com/office/drawing/2014/main" xmlns="" id="{35193AA4-9104-DB94-8D4B-476A80F08CB2}"/>
                </a:ext>
              </a:extLst>
            </p:cNvPr>
            <p:cNvSpPr/>
            <p:nvPr/>
          </p:nvSpPr>
          <p:spPr>
            <a:xfrm>
              <a:off x="2678050" y="2076500"/>
              <a:ext cx="137800" cy="143325"/>
            </a:xfrm>
            <a:custGeom>
              <a:avLst/>
              <a:gdLst/>
              <a:ahLst/>
              <a:cxnLst/>
              <a:rect l="l" t="t" r="r" b="b"/>
              <a:pathLst>
                <a:path w="5512" h="5733" extrusionOk="0">
                  <a:moveTo>
                    <a:pt x="1875" y="1"/>
                  </a:moveTo>
                  <a:cubicBezTo>
                    <a:pt x="1538" y="1"/>
                    <a:pt x="1198" y="104"/>
                    <a:pt x="905" y="317"/>
                  </a:cubicBezTo>
                  <a:cubicBezTo>
                    <a:pt x="162" y="855"/>
                    <a:pt x="0" y="1892"/>
                    <a:pt x="537" y="2628"/>
                  </a:cubicBezTo>
                  <a:lnTo>
                    <a:pt x="2296" y="5049"/>
                  </a:lnTo>
                  <a:cubicBezTo>
                    <a:pt x="2620" y="5498"/>
                    <a:pt x="3127" y="5733"/>
                    <a:pt x="3635" y="5733"/>
                  </a:cubicBezTo>
                  <a:cubicBezTo>
                    <a:pt x="3974" y="5733"/>
                    <a:pt x="4312" y="5630"/>
                    <a:pt x="4606" y="5417"/>
                  </a:cubicBezTo>
                  <a:cubicBezTo>
                    <a:pt x="5350" y="4879"/>
                    <a:pt x="5511" y="3842"/>
                    <a:pt x="4974" y="3106"/>
                  </a:cubicBezTo>
                  <a:lnTo>
                    <a:pt x="3216" y="685"/>
                  </a:lnTo>
                  <a:cubicBezTo>
                    <a:pt x="2892" y="238"/>
                    <a:pt x="2387" y="1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" name="Google Shape;268;p18">
              <a:extLst>
                <a:ext uri="{FF2B5EF4-FFF2-40B4-BE49-F238E27FC236}">
                  <a16:creationId xmlns:a16="http://schemas.microsoft.com/office/drawing/2014/main" xmlns="" id="{2DEC1FD7-4555-4420-DAF4-9D37A475945F}"/>
                </a:ext>
              </a:extLst>
            </p:cNvPr>
            <p:cNvSpPr/>
            <p:nvPr/>
          </p:nvSpPr>
          <p:spPr>
            <a:xfrm>
              <a:off x="2394575" y="2927300"/>
              <a:ext cx="164100" cy="105975"/>
            </a:xfrm>
            <a:custGeom>
              <a:avLst/>
              <a:gdLst/>
              <a:ahLst/>
              <a:cxnLst/>
              <a:rect l="l" t="t" r="r" b="b"/>
              <a:pathLst>
                <a:path w="6564" h="4239" extrusionOk="0">
                  <a:moveTo>
                    <a:pt x="4701" y="1"/>
                  </a:moveTo>
                  <a:cubicBezTo>
                    <a:pt x="4533" y="1"/>
                    <a:pt x="4363" y="27"/>
                    <a:pt x="4195" y="81"/>
                  </a:cubicBezTo>
                  <a:lnTo>
                    <a:pt x="1347" y="1008"/>
                  </a:lnTo>
                  <a:cubicBezTo>
                    <a:pt x="479" y="1288"/>
                    <a:pt x="0" y="2222"/>
                    <a:pt x="287" y="3098"/>
                  </a:cubicBezTo>
                  <a:cubicBezTo>
                    <a:pt x="516" y="3797"/>
                    <a:pt x="1163" y="4238"/>
                    <a:pt x="1862" y="4238"/>
                  </a:cubicBezTo>
                  <a:cubicBezTo>
                    <a:pt x="2031" y="4238"/>
                    <a:pt x="2201" y="4216"/>
                    <a:pt x="2370" y="4157"/>
                  </a:cubicBezTo>
                  <a:lnTo>
                    <a:pt x="5217" y="3237"/>
                  </a:lnTo>
                  <a:cubicBezTo>
                    <a:pt x="6086" y="2950"/>
                    <a:pt x="6564" y="2016"/>
                    <a:pt x="6284" y="1148"/>
                  </a:cubicBezTo>
                  <a:cubicBezTo>
                    <a:pt x="6053" y="448"/>
                    <a:pt x="5400" y="1"/>
                    <a:pt x="4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269;p18">
              <a:extLst>
                <a:ext uri="{FF2B5EF4-FFF2-40B4-BE49-F238E27FC236}">
                  <a16:creationId xmlns:a16="http://schemas.microsoft.com/office/drawing/2014/main" xmlns="" id="{291B143A-BA8B-02B4-9C48-2AD45F2E544C}"/>
                </a:ext>
              </a:extLst>
            </p:cNvPr>
            <p:cNvSpPr/>
            <p:nvPr/>
          </p:nvSpPr>
          <p:spPr>
            <a:xfrm>
              <a:off x="3143075" y="3415675"/>
              <a:ext cx="82975" cy="157675"/>
            </a:xfrm>
            <a:custGeom>
              <a:avLst/>
              <a:gdLst/>
              <a:ahLst/>
              <a:cxnLst/>
              <a:rect l="l" t="t" r="r" b="b"/>
              <a:pathLst>
                <a:path w="3319" h="6307" extrusionOk="0">
                  <a:moveTo>
                    <a:pt x="1656" y="0"/>
                  </a:moveTo>
                  <a:cubicBezTo>
                    <a:pt x="744" y="0"/>
                    <a:pt x="0" y="744"/>
                    <a:pt x="0" y="1656"/>
                  </a:cubicBezTo>
                  <a:lnTo>
                    <a:pt x="0" y="4651"/>
                  </a:lnTo>
                  <a:cubicBezTo>
                    <a:pt x="0" y="5563"/>
                    <a:pt x="744" y="6306"/>
                    <a:pt x="1656" y="6306"/>
                  </a:cubicBezTo>
                  <a:cubicBezTo>
                    <a:pt x="2576" y="6306"/>
                    <a:pt x="3319" y="5563"/>
                    <a:pt x="3319" y="4651"/>
                  </a:cubicBezTo>
                  <a:lnTo>
                    <a:pt x="3319" y="1656"/>
                  </a:lnTo>
                  <a:cubicBezTo>
                    <a:pt x="3319" y="744"/>
                    <a:pt x="2576" y="0"/>
                    <a:pt x="1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270;p18">
              <a:extLst>
                <a:ext uri="{FF2B5EF4-FFF2-40B4-BE49-F238E27FC236}">
                  <a16:creationId xmlns:a16="http://schemas.microsoft.com/office/drawing/2014/main" xmlns="" id="{B58E585E-03AF-7EBF-B425-1C332711ED5A}"/>
                </a:ext>
              </a:extLst>
            </p:cNvPr>
            <p:cNvSpPr/>
            <p:nvPr/>
          </p:nvSpPr>
          <p:spPr>
            <a:xfrm>
              <a:off x="3810450" y="2927400"/>
              <a:ext cx="163925" cy="106050"/>
            </a:xfrm>
            <a:custGeom>
              <a:avLst/>
              <a:gdLst/>
              <a:ahLst/>
              <a:cxnLst/>
              <a:rect l="l" t="t" r="r" b="b"/>
              <a:pathLst>
                <a:path w="6557" h="4242" extrusionOk="0">
                  <a:moveTo>
                    <a:pt x="1854" y="1"/>
                  </a:moveTo>
                  <a:cubicBezTo>
                    <a:pt x="1158" y="1"/>
                    <a:pt x="510" y="447"/>
                    <a:pt x="280" y="1144"/>
                  </a:cubicBezTo>
                  <a:cubicBezTo>
                    <a:pt x="0" y="2019"/>
                    <a:pt x="471" y="2954"/>
                    <a:pt x="1347" y="3233"/>
                  </a:cubicBezTo>
                  <a:lnTo>
                    <a:pt x="4187" y="4160"/>
                  </a:lnTo>
                  <a:cubicBezTo>
                    <a:pt x="4356" y="4212"/>
                    <a:pt x="4533" y="4241"/>
                    <a:pt x="4702" y="4241"/>
                  </a:cubicBezTo>
                  <a:cubicBezTo>
                    <a:pt x="5401" y="4241"/>
                    <a:pt x="6049" y="3793"/>
                    <a:pt x="6277" y="3094"/>
                  </a:cubicBezTo>
                  <a:cubicBezTo>
                    <a:pt x="6556" y="2225"/>
                    <a:pt x="6086" y="1291"/>
                    <a:pt x="5210" y="1004"/>
                  </a:cubicBezTo>
                  <a:lnTo>
                    <a:pt x="2370" y="84"/>
                  </a:lnTo>
                  <a:cubicBezTo>
                    <a:pt x="2199" y="28"/>
                    <a:pt x="2025" y="1"/>
                    <a:pt x="1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3" name="Google Shape;261;p18">
            <a:extLst>
              <a:ext uri="{FF2B5EF4-FFF2-40B4-BE49-F238E27FC236}">
                <a16:creationId xmlns:a16="http://schemas.microsoft.com/office/drawing/2014/main" xmlns="" id="{22BD2F32-9666-21E5-827C-6E4F3B0733DE}"/>
              </a:ext>
            </a:extLst>
          </p:cNvPr>
          <p:cNvGrpSpPr/>
          <p:nvPr/>
        </p:nvGrpSpPr>
        <p:grpSpPr>
          <a:xfrm>
            <a:off x="4315397" y="2452523"/>
            <a:ext cx="469625" cy="409202"/>
            <a:chOff x="4153325" y="2135925"/>
            <a:chExt cx="1585500" cy="1380575"/>
          </a:xfrm>
        </p:grpSpPr>
        <p:sp>
          <p:nvSpPr>
            <p:cNvPr id="44" name="Google Shape;262;p18">
              <a:extLst>
                <a:ext uri="{FF2B5EF4-FFF2-40B4-BE49-F238E27FC236}">
                  <a16:creationId xmlns:a16="http://schemas.microsoft.com/office/drawing/2014/main" xmlns="" id="{5DAB0788-EA32-CEC1-7B2C-03FA17F16464}"/>
                </a:ext>
              </a:extLst>
            </p:cNvPr>
            <p:cNvSpPr/>
            <p:nvPr/>
          </p:nvSpPr>
          <p:spPr>
            <a:xfrm>
              <a:off x="4153325" y="2135925"/>
              <a:ext cx="1380400" cy="1380575"/>
            </a:xfrm>
            <a:custGeom>
              <a:avLst/>
              <a:gdLst/>
              <a:ahLst/>
              <a:cxnLst/>
              <a:rect l="l" t="t" r="r" b="b"/>
              <a:pathLst>
                <a:path w="55216" h="55223" extrusionOk="0">
                  <a:moveTo>
                    <a:pt x="27608" y="1"/>
                  </a:moveTo>
                  <a:cubicBezTo>
                    <a:pt x="12384" y="1"/>
                    <a:pt x="1" y="12384"/>
                    <a:pt x="1" y="27608"/>
                  </a:cubicBezTo>
                  <a:cubicBezTo>
                    <a:pt x="1" y="42839"/>
                    <a:pt x="12384" y="55223"/>
                    <a:pt x="27608" y="55223"/>
                  </a:cubicBezTo>
                  <a:cubicBezTo>
                    <a:pt x="42832" y="55223"/>
                    <a:pt x="55216" y="42839"/>
                    <a:pt x="55216" y="27608"/>
                  </a:cubicBezTo>
                  <a:cubicBezTo>
                    <a:pt x="55216" y="26946"/>
                    <a:pt x="55194" y="26284"/>
                    <a:pt x="55149" y="25629"/>
                  </a:cubicBezTo>
                  <a:cubicBezTo>
                    <a:pt x="55086" y="24749"/>
                    <a:pt x="54350" y="24072"/>
                    <a:pt x="53476" y="24072"/>
                  </a:cubicBezTo>
                  <a:cubicBezTo>
                    <a:pt x="53435" y="24072"/>
                    <a:pt x="53395" y="24073"/>
                    <a:pt x="53354" y="24076"/>
                  </a:cubicBezTo>
                  <a:cubicBezTo>
                    <a:pt x="52427" y="24142"/>
                    <a:pt x="51735" y="24944"/>
                    <a:pt x="51802" y="25871"/>
                  </a:cubicBezTo>
                  <a:cubicBezTo>
                    <a:pt x="51838" y="26445"/>
                    <a:pt x="51860" y="27027"/>
                    <a:pt x="51860" y="27608"/>
                  </a:cubicBezTo>
                  <a:cubicBezTo>
                    <a:pt x="51860" y="40985"/>
                    <a:pt x="40978" y="51867"/>
                    <a:pt x="27608" y="51867"/>
                  </a:cubicBezTo>
                  <a:cubicBezTo>
                    <a:pt x="14231" y="51867"/>
                    <a:pt x="3349" y="40985"/>
                    <a:pt x="3349" y="27608"/>
                  </a:cubicBezTo>
                  <a:cubicBezTo>
                    <a:pt x="3349" y="14238"/>
                    <a:pt x="14231" y="3356"/>
                    <a:pt x="27608" y="3356"/>
                  </a:cubicBezTo>
                  <a:cubicBezTo>
                    <a:pt x="32906" y="3356"/>
                    <a:pt x="37932" y="5034"/>
                    <a:pt x="42155" y="8205"/>
                  </a:cubicBezTo>
                  <a:cubicBezTo>
                    <a:pt x="42455" y="8429"/>
                    <a:pt x="42806" y="8538"/>
                    <a:pt x="43156" y="8538"/>
                  </a:cubicBezTo>
                  <a:cubicBezTo>
                    <a:pt x="43666" y="8538"/>
                    <a:pt x="44171" y="8307"/>
                    <a:pt x="44502" y="7866"/>
                  </a:cubicBezTo>
                  <a:cubicBezTo>
                    <a:pt x="45062" y="7131"/>
                    <a:pt x="44907" y="6078"/>
                    <a:pt x="44171" y="5519"/>
                  </a:cubicBezTo>
                  <a:cubicBezTo>
                    <a:pt x="39366" y="1906"/>
                    <a:pt x="33634" y="1"/>
                    <a:pt x="27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" name="Google Shape;263;p18">
              <a:extLst>
                <a:ext uri="{FF2B5EF4-FFF2-40B4-BE49-F238E27FC236}">
                  <a16:creationId xmlns:a16="http://schemas.microsoft.com/office/drawing/2014/main" xmlns="" id="{B4A3B02E-9428-0B52-0F60-B14103BC7D87}"/>
                </a:ext>
              </a:extLst>
            </p:cNvPr>
            <p:cNvSpPr/>
            <p:nvPr/>
          </p:nvSpPr>
          <p:spPr>
            <a:xfrm>
              <a:off x="4329925" y="2182925"/>
              <a:ext cx="1408900" cy="1069975"/>
            </a:xfrm>
            <a:custGeom>
              <a:avLst/>
              <a:gdLst/>
              <a:ahLst/>
              <a:cxnLst/>
              <a:rect l="l" t="t" r="r" b="b"/>
              <a:pathLst>
                <a:path w="56356" h="42799" extrusionOk="0">
                  <a:moveTo>
                    <a:pt x="49178" y="3354"/>
                  </a:moveTo>
                  <a:cubicBezTo>
                    <a:pt x="49995" y="3354"/>
                    <a:pt x="50812" y="3665"/>
                    <a:pt x="51433" y="4287"/>
                  </a:cubicBezTo>
                  <a:cubicBezTo>
                    <a:pt x="52677" y="5530"/>
                    <a:pt x="52677" y="7554"/>
                    <a:pt x="51433" y="8797"/>
                  </a:cubicBezTo>
                  <a:lnTo>
                    <a:pt x="21074" y="39156"/>
                  </a:lnTo>
                  <a:cubicBezTo>
                    <a:pt x="20883" y="39348"/>
                    <a:pt x="20631" y="39443"/>
                    <a:pt x="20379" y="39443"/>
                  </a:cubicBezTo>
                  <a:cubicBezTo>
                    <a:pt x="20127" y="39443"/>
                    <a:pt x="19875" y="39348"/>
                    <a:pt x="19683" y="39156"/>
                  </a:cubicBezTo>
                  <a:lnTo>
                    <a:pt x="4930" y="24396"/>
                  </a:lnTo>
                  <a:cubicBezTo>
                    <a:pt x="3687" y="23153"/>
                    <a:pt x="3687" y="21129"/>
                    <a:pt x="4930" y="19886"/>
                  </a:cubicBezTo>
                  <a:cubicBezTo>
                    <a:pt x="5549" y="19268"/>
                    <a:pt x="6365" y="18959"/>
                    <a:pt x="7182" y="18959"/>
                  </a:cubicBezTo>
                  <a:cubicBezTo>
                    <a:pt x="7999" y="18959"/>
                    <a:pt x="8815" y="19268"/>
                    <a:pt x="9441" y="19886"/>
                  </a:cubicBezTo>
                  <a:lnTo>
                    <a:pt x="18256" y="28701"/>
                  </a:lnTo>
                  <a:cubicBezTo>
                    <a:pt x="18822" y="29275"/>
                    <a:pt x="19573" y="29584"/>
                    <a:pt x="20382" y="29584"/>
                  </a:cubicBezTo>
                  <a:cubicBezTo>
                    <a:pt x="21184" y="29584"/>
                    <a:pt x="21935" y="29275"/>
                    <a:pt x="22509" y="28701"/>
                  </a:cubicBezTo>
                  <a:lnTo>
                    <a:pt x="46923" y="4287"/>
                  </a:lnTo>
                  <a:cubicBezTo>
                    <a:pt x="47545" y="3665"/>
                    <a:pt x="48361" y="3354"/>
                    <a:pt x="49178" y="3354"/>
                  </a:cubicBezTo>
                  <a:close/>
                  <a:moveTo>
                    <a:pt x="49179" y="1"/>
                  </a:moveTo>
                  <a:cubicBezTo>
                    <a:pt x="47502" y="1"/>
                    <a:pt x="45827" y="637"/>
                    <a:pt x="44554" y="1910"/>
                  </a:cubicBezTo>
                  <a:lnTo>
                    <a:pt x="20382" y="26081"/>
                  </a:lnTo>
                  <a:lnTo>
                    <a:pt x="11810" y="17516"/>
                  </a:lnTo>
                  <a:cubicBezTo>
                    <a:pt x="10534" y="16240"/>
                    <a:pt x="8858" y="15602"/>
                    <a:pt x="7182" y="15602"/>
                  </a:cubicBezTo>
                  <a:cubicBezTo>
                    <a:pt x="5506" y="15602"/>
                    <a:pt x="3830" y="16240"/>
                    <a:pt x="2554" y="17516"/>
                  </a:cubicBezTo>
                  <a:cubicBezTo>
                    <a:pt x="1" y="20070"/>
                    <a:pt x="1" y="24220"/>
                    <a:pt x="2554" y="26773"/>
                  </a:cubicBezTo>
                  <a:lnTo>
                    <a:pt x="17314" y="41526"/>
                  </a:lnTo>
                  <a:cubicBezTo>
                    <a:pt x="18160" y="42372"/>
                    <a:pt x="19271" y="42799"/>
                    <a:pt x="20382" y="42799"/>
                  </a:cubicBezTo>
                  <a:cubicBezTo>
                    <a:pt x="21486" y="42799"/>
                    <a:pt x="22597" y="42372"/>
                    <a:pt x="23443" y="41526"/>
                  </a:cubicBezTo>
                  <a:lnTo>
                    <a:pt x="53810" y="11166"/>
                  </a:lnTo>
                  <a:cubicBezTo>
                    <a:pt x="56356" y="8613"/>
                    <a:pt x="56356" y="4463"/>
                    <a:pt x="53810" y="1910"/>
                  </a:cubicBezTo>
                  <a:cubicBezTo>
                    <a:pt x="52533" y="637"/>
                    <a:pt x="50856" y="1"/>
                    <a:pt x="49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6" name="Google Shape;453;p21">
            <a:extLst>
              <a:ext uri="{FF2B5EF4-FFF2-40B4-BE49-F238E27FC236}">
                <a16:creationId xmlns:a16="http://schemas.microsoft.com/office/drawing/2014/main" xmlns="" id="{A34AA107-E9EE-41D4-BEE3-213AA3C0378C}"/>
              </a:ext>
            </a:extLst>
          </p:cNvPr>
          <p:cNvSpPr/>
          <p:nvPr/>
        </p:nvSpPr>
        <p:spPr>
          <a:xfrm>
            <a:off x="7896888" y="1834068"/>
            <a:ext cx="361747" cy="4677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8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xmlns="" id="{21EC1865-ECB6-59A2-4047-593F21119688}"/>
              </a:ext>
            </a:extLst>
          </p:cNvPr>
          <p:cNvCxnSpPr>
            <a:stCxn id="29" idx="2"/>
          </p:cNvCxnSpPr>
          <p:nvPr/>
        </p:nvCxnSpPr>
        <p:spPr>
          <a:xfrm rot="5400000">
            <a:off x="4206342" y="4565863"/>
            <a:ext cx="496768" cy="1828997"/>
          </a:xfrm>
          <a:prstGeom prst="bentConnector2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xmlns="" id="{55C56030-94D7-BA38-BC26-510685F14D93}"/>
              </a:ext>
            </a:extLst>
          </p:cNvPr>
          <p:cNvCxnSpPr>
            <a:stCxn id="29" idx="0"/>
            <a:endCxn id="47" idx="3"/>
          </p:cNvCxnSpPr>
          <p:nvPr/>
        </p:nvCxnSpPr>
        <p:spPr>
          <a:xfrm rot="16200000" flipV="1">
            <a:off x="4218458" y="2256992"/>
            <a:ext cx="1075433" cy="1226101"/>
          </a:xfrm>
          <a:prstGeom prst="bentConnector2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C0D1995A-1245-8FCE-5886-6C638825C174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2278743" y="4305824"/>
            <a:ext cx="1261484" cy="14044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xmlns="" id="{C0900FB9-418E-0E44-CEC8-D04A05F226D7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8245371" y="128219"/>
            <a:ext cx="402733" cy="2236354"/>
          </a:xfrm>
          <a:prstGeom prst="bentConnector2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Соединитель: уступ 79">
            <a:extLst>
              <a:ext uri="{FF2B5EF4-FFF2-40B4-BE49-F238E27FC236}">
                <a16:creationId xmlns:a16="http://schemas.microsoft.com/office/drawing/2014/main" xmlns="" id="{6CE5CAAC-DB16-B5E2-94AF-EB120AEB8AA0}"/>
              </a:ext>
            </a:extLst>
          </p:cNvPr>
          <p:cNvCxnSpPr>
            <a:stCxn id="27" idx="2"/>
          </p:cNvCxnSpPr>
          <p:nvPr/>
        </p:nvCxnSpPr>
        <p:spPr>
          <a:xfrm rot="16200000" flipH="1">
            <a:off x="7063128" y="3537411"/>
            <a:ext cx="894874" cy="364011"/>
          </a:xfrm>
          <a:prstGeom prst="bentConnector3">
            <a:avLst>
              <a:gd name="adj1" fmla="val 110012"/>
            </a:avLst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xmlns="" id="{4E5D3257-EA67-43CD-5DE6-F5BC9302E212}"/>
              </a:ext>
            </a:extLst>
          </p:cNvPr>
          <p:cNvCxnSpPr>
            <a:cxnSpLocks/>
            <a:endCxn id="46" idx="1"/>
          </p:cNvCxnSpPr>
          <p:nvPr/>
        </p:nvCxnSpPr>
        <p:spPr>
          <a:xfrm rot="16200000" flipH="1">
            <a:off x="8708554" y="2683056"/>
            <a:ext cx="768316" cy="314802"/>
          </a:xfrm>
          <a:prstGeom prst="bentConnector2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Google Shape;899;p28">
            <a:extLst>
              <a:ext uri="{FF2B5EF4-FFF2-40B4-BE49-F238E27FC236}">
                <a16:creationId xmlns:a16="http://schemas.microsoft.com/office/drawing/2014/main" xmlns="" id="{266831A1-A6AA-BCE9-AF9D-FDA416D528E7}"/>
              </a:ext>
            </a:extLst>
          </p:cNvPr>
          <p:cNvSpPr/>
          <p:nvPr/>
        </p:nvSpPr>
        <p:spPr>
          <a:xfrm>
            <a:off x="3540227" y="3407759"/>
            <a:ext cx="3657994" cy="18242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7094C"/>
              </a:gs>
              <a:gs pos="100000">
                <a:srgbClr val="89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99;p28">
            <a:extLst>
              <a:ext uri="{FF2B5EF4-FFF2-40B4-BE49-F238E27FC236}">
                <a16:creationId xmlns:a16="http://schemas.microsoft.com/office/drawing/2014/main" xmlns="" id="{AD237068-90FA-CA4F-FCFF-C0348E7D1700}"/>
              </a:ext>
            </a:extLst>
          </p:cNvPr>
          <p:cNvSpPr/>
          <p:nvPr/>
        </p:nvSpPr>
        <p:spPr>
          <a:xfrm>
            <a:off x="5499563" y="1447762"/>
            <a:ext cx="3657994" cy="18242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7094C"/>
              </a:gs>
              <a:gs pos="100000">
                <a:srgbClr val="892B6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020" y="102118"/>
            <a:ext cx="8676456" cy="6839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Intro " panose="02000000000000000000" pitchFamily="50" charset="0"/>
              </a:rPr>
              <a:t>Ожидаемое влияние реализации проекта </a:t>
            </a:r>
            <a:br>
              <a:rPr lang="ru-RU" sz="2400" b="1" dirty="0">
                <a:solidFill>
                  <a:srgbClr val="FF0000"/>
                </a:solidFill>
                <a:latin typeface="Intro " panose="02000000000000000000" pitchFamily="50" charset="0"/>
              </a:rPr>
            </a:br>
            <a:r>
              <a:rPr lang="ru-RU" sz="2400" b="1" dirty="0">
                <a:solidFill>
                  <a:srgbClr val="FF0000"/>
                </a:solidFill>
                <a:latin typeface="Intro " panose="02000000000000000000" pitchFamily="50" charset="0"/>
              </a:rPr>
              <a:t>на показатели школы в рейтинге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9438" y="204190"/>
            <a:ext cx="9925476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Увеличение количества выпускников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600" dirty="0"/>
              <a:t>набравших более 220+ баллов на ЕГЭ, за </a:t>
            </a:r>
            <a:r>
              <a:rPr lang="ru-RU" sz="1600" dirty="0" err="1"/>
              <a:t>счет</a:t>
            </a:r>
            <a:r>
              <a:rPr lang="ru-RU" sz="1600" dirty="0"/>
              <a:t>  профильного обучения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600" dirty="0"/>
              <a:t>успешно прошедших тесты по функциональной грамотности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600" dirty="0"/>
              <a:t>призеров и победителей регионального этапа ВсОШ, значимых олимпиад и творческих конкурсов по перечню МОМО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Рост результатов показателей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/>
              <a:t>«Социальная активность» и «Инновационная деятельность»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600" b="1" dirty="0"/>
              <a:t>Рост показателя «Кадровый потенциал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600" dirty="0"/>
              <a:t>Рост экономических показателей -  создание новых источников приносящей доход деятельности. </a:t>
            </a:r>
          </a:p>
        </p:txBody>
      </p:sp>
      <p:grpSp>
        <p:nvGrpSpPr>
          <p:cNvPr id="5" name="Google Shape;1016;p30">
            <a:extLst>
              <a:ext uri="{FF2B5EF4-FFF2-40B4-BE49-F238E27FC236}">
                <a16:creationId xmlns:a16="http://schemas.microsoft.com/office/drawing/2014/main" xmlns="" id="{E3F2852C-04BE-2630-B2FA-032F28D410E8}"/>
              </a:ext>
            </a:extLst>
          </p:cNvPr>
          <p:cNvGrpSpPr/>
          <p:nvPr/>
        </p:nvGrpSpPr>
        <p:grpSpPr>
          <a:xfrm>
            <a:off x="5636972" y="1600871"/>
            <a:ext cx="1518000" cy="1518000"/>
            <a:chOff x="456313" y="1268575"/>
            <a:chExt cx="1518000" cy="1518000"/>
          </a:xfrm>
        </p:grpSpPr>
        <p:sp>
          <p:nvSpPr>
            <p:cNvPr id="6" name="Google Shape;1017;p30">
              <a:extLst>
                <a:ext uri="{FF2B5EF4-FFF2-40B4-BE49-F238E27FC236}">
                  <a16:creationId xmlns:a16="http://schemas.microsoft.com/office/drawing/2014/main" xmlns="" id="{3B14845F-475B-DFC8-A8EF-E3AB506D52B7}"/>
                </a:ext>
              </a:extLst>
            </p:cNvPr>
            <p:cNvSpPr/>
            <p:nvPr/>
          </p:nvSpPr>
          <p:spPr>
            <a:xfrm>
              <a:off x="456313" y="1268575"/>
              <a:ext cx="1518000" cy="1518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8;p30">
              <a:extLst>
                <a:ext uri="{FF2B5EF4-FFF2-40B4-BE49-F238E27FC236}">
                  <a16:creationId xmlns:a16="http://schemas.microsoft.com/office/drawing/2014/main" xmlns="" id="{D2F40DD0-2E4B-C789-0242-A8FF6A2CDF17}"/>
                </a:ext>
              </a:extLst>
            </p:cNvPr>
            <p:cNvSpPr/>
            <p:nvPr/>
          </p:nvSpPr>
          <p:spPr>
            <a:xfrm>
              <a:off x="575524" y="1450467"/>
              <a:ext cx="1279577" cy="11542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19;p30">
              <a:extLst>
                <a:ext uri="{FF2B5EF4-FFF2-40B4-BE49-F238E27FC236}">
                  <a16:creationId xmlns:a16="http://schemas.microsoft.com/office/drawing/2014/main" xmlns="" id="{83780191-C7D0-3DB8-B447-A470170CFB4B}"/>
                </a:ext>
              </a:extLst>
            </p:cNvPr>
            <p:cNvGrpSpPr/>
            <p:nvPr/>
          </p:nvGrpSpPr>
          <p:grpSpPr>
            <a:xfrm>
              <a:off x="562831" y="1374944"/>
              <a:ext cx="1304963" cy="1305262"/>
              <a:chOff x="3802620" y="1176257"/>
              <a:chExt cx="1538872" cy="1539406"/>
            </a:xfrm>
          </p:grpSpPr>
          <p:sp>
            <p:nvSpPr>
              <p:cNvPr id="9" name="Google Shape;1020;p30">
                <a:extLst>
                  <a:ext uri="{FF2B5EF4-FFF2-40B4-BE49-F238E27FC236}">
                    <a16:creationId xmlns:a16="http://schemas.microsoft.com/office/drawing/2014/main" xmlns="" id="{0928BD2F-98F8-9FDB-09C6-5F2A9C083D14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1;p30">
                <a:extLst>
                  <a:ext uri="{FF2B5EF4-FFF2-40B4-BE49-F238E27FC236}">
                    <a16:creationId xmlns:a16="http://schemas.microsoft.com/office/drawing/2014/main" xmlns="" id="{7E25A323-C211-6372-F136-CE07616C919E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oogle Shape;1016;p30">
            <a:extLst>
              <a:ext uri="{FF2B5EF4-FFF2-40B4-BE49-F238E27FC236}">
                <a16:creationId xmlns:a16="http://schemas.microsoft.com/office/drawing/2014/main" xmlns="" id="{D2043C04-E92F-F318-0D68-E1AEA23AA76A}"/>
              </a:ext>
            </a:extLst>
          </p:cNvPr>
          <p:cNvGrpSpPr/>
          <p:nvPr/>
        </p:nvGrpSpPr>
        <p:grpSpPr>
          <a:xfrm>
            <a:off x="5564496" y="3546824"/>
            <a:ext cx="1518000" cy="1518000"/>
            <a:chOff x="456313" y="1268575"/>
            <a:chExt cx="1518000" cy="1518000"/>
          </a:xfrm>
        </p:grpSpPr>
        <p:sp>
          <p:nvSpPr>
            <p:cNvPr id="12" name="Google Shape;1017;p30">
              <a:extLst>
                <a:ext uri="{FF2B5EF4-FFF2-40B4-BE49-F238E27FC236}">
                  <a16:creationId xmlns:a16="http://schemas.microsoft.com/office/drawing/2014/main" xmlns="" id="{BB697A50-23CB-5983-3958-A84694744D7F}"/>
                </a:ext>
              </a:extLst>
            </p:cNvPr>
            <p:cNvSpPr/>
            <p:nvPr/>
          </p:nvSpPr>
          <p:spPr>
            <a:xfrm>
              <a:off x="456313" y="1268575"/>
              <a:ext cx="1518000" cy="1518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8;p30">
              <a:extLst>
                <a:ext uri="{FF2B5EF4-FFF2-40B4-BE49-F238E27FC236}">
                  <a16:creationId xmlns:a16="http://schemas.microsoft.com/office/drawing/2014/main" xmlns="" id="{F8B797CF-543C-E7FE-E7EB-6100713CDECF}"/>
                </a:ext>
              </a:extLst>
            </p:cNvPr>
            <p:cNvSpPr/>
            <p:nvPr/>
          </p:nvSpPr>
          <p:spPr>
            <a:xfrm>
              <a:off x="575524" y="1450467"/>
              <a:ext cx="1279577" cy="11542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019;p30">
              <a:extLst>
                <a:ext uri="{FF2B5EF4-FFF2-40B4-BE49-F238E27FC236}">
                  <a16:creationId xmlns:a16="http://schemas.microsoft.com/office/drawing/2014/main" xmlns="" id="{88710639-5787-DDF2-B34C-27DE3DF84EF3}"/>
                </a:ext>
              </a:extLst>
            </p:cNvPr>
            <p:cNvGrpSpPr/>
            <p:nvPr/>
          </p:nvGrpSpPr>
          <p:grpSpPr>
            <a:xfrm>
              <a:off x="562831" y="1374944"/>
              <a:ext cx="1304963" cy="1305262"/>
              <a:chOff x="3802620" y="1176257"/>
              <a:chExt cx="1538872" cy="1539406"/>
            </a:xfrm>
          </p:grpSpPr>
          <p:sp>
            <p:nvSpPr>
              <p:cNvPr id="15" name="Google Shape;1020;p30">
                <a:extLst>
                  <a:ext uri="{FF2B5EF4-FFF2-40B4-BE49-F238E27FC236}">
                    <a16:creationId xmlns:a16="http://schemas.microsoft.com/office/drawing/2014/main" xmlns="" id="{94B15D02-B03E-9968-2438-1380853064AD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1;p30">
                <a:extLst>
                  <a:ext uri="{FF2B5EF4-FFF2-40B4-BE49-F238E27FC236}">
                    <a16:creationId xmlns:a16="http://schemas.microsoft.com/office/drawing/2014/main" xmlns="" id="{A0127A9B-EF13-C320-E89A-5C6576AF03B7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205;p17">
            <a:extLst>
              <a:ext uri="{FF2B5EF4-FFF2-40B4-BE49-F238E27FC236}">
                <a16:creationId xmlns:a16="http://schemas.microsoft.com/office/drawing/2014/main" xmlns="" id="{69D61295-BE53-005E-D497-43CD78625C88}"/>
              </a:ext>
            </a:extLst>
          </p:cNvPr>
          <p:cNvGrpSpPr/>
          <p:nvPr/>
        </p:nvGrpSpPr>
        <p:grpSpPr>
          <a:xfrm>
            <a:off x="6101685" y="4005394"/>
            <a:ext cx="530706" cy="525293"/>
            <a:chOff x="3282325" y="2035675"/>
            <a:chExt cx="459575" cy="454825"/>
          </a:xfrm>
        </p:grpSpPr>
        <p:sp>
          <p:nvSpPr>
            <p:cNvPr id="18" name="Google Shape;206;p17">
              <a:extLst>
                <a:ext uri="{FF2B5EF4-FFF2-40B4-BE49-F238E27FC236}">
                  <a16:creationId xmlns:a16="http://schemas.microsoft.com/office/drawing/2014/main" xmlns="" id="{FCE5AD5E-EE14-84FE-38CB-966F496726FE}"/>
                </a:ext>
              </a:extLst>
            </p:cNvPr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207;p17">
              <a:extLst>
                <a:ext uri="{FF2B5EF4-FFF2-40B4-BE49-F238E27FC236}">
                  <a16:creationId xmlns:a16="http://schemas.microsoft.com/office/drawing/2014/main" xmlns="" id="{AD21E7DC-E659-C202-CD41-E04394149978}"/>
                </a:ext>
              </a:extLst>
            </p:cNvPr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08;p17">
              <a:extLst>
                <a:ext uri="{FF2B5EF4-FFF2-40B4-BE49-F238E27FC236}">
                  <a16:creationId xmlns:a16="http://schemas.microsoft.com/office/drawing/2014/main" xmlns="" id="{37945BC1-34EC-F5B8-A6DD-895AE0E94B5C}"/>
                </a:ext>
              </a:extLst>
            </p:cNvPr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209;p17">
              <a:extLst>
                <a:ext uri="{FF2B5EF4-FFF2-40B4-BE49-F238E27FC236}">
                  <a16:creationId xmlns:a16="http://schemas.microsoft.com/office/drawing/2014/main" xmlns="" id="{40096EF4-078A-1947-F968-FC5081658139}"/>
                </a:ext>
              </a:extLst>
            </p:cNvPr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" name="Google Shape;929;p28">
            <a:extLst>
              <a:ext uri="{FF2B5EF4-FFF2-40B4-BE49-F238E27FC236}">
                <a16:creationId xmlns:a16="http://schemas.microsoft.com/office/drawing/2014/main" xmlns="" id="{9036EEAC-BA4F-43C0-19B5-DD2FDB302D47}"/>
              </a:ext>
            </a:extLst>
          </p:cNvPr>
          <p:cNvSpPr/>
          <p:nvPr/>
        </p:nvSpPr>
        <p:spPr>
          <a:xfrm>
            <a:off x="6106286" y="2083545"/>
            <a:ext cx="579370" cy="574467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C2951DD-2F28-F372-7E42-7B76E57098E0}"/>
              </a:ext>
            </a:extLst>
          </p:cNvPr>
          <p:cNvSpPr txBox="1"/>
          <p:nvPr/>
        </p:nvSpPr>
        <p:spPr>
          <a:xfrm>
            <a:off x="7198221" y="1918542"/>
            <a:ext cx="226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Увеличение количества выпускников</a:t>
            </a:r>
          </a:p>
          <a:p>
            <a:endParaRPr lang="en-GB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351D15-AE3A-FCEF-9EBB-D8CD83BF6ADE}"/>
              </a:ext>
            </a:extLst>
          </p:cNvPr>
          <p:cNvSpPr txBox="1"/>
          <p:nvPr/>
        </p:nvSpPr>
        <p:spPr>
          <a:xfrm>
            <a:off x="3831277" y="3789619"/>
            <a:ext cx="163567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Рост результатов показателей </a:t>
            </a:r>
          </a:p>
          <a:p>
            <a:endParaRPr lang="en-GB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45" name="Google Shape;1083;p31">
            <a:extLst>
              <a:ext uri="{FF2B5EF4-FFF2-40B4-BE49-F238E27FC236}">
                <a16:creationId xmlns:a16="http://schemas.microsoft.com/office/drawing/2014/main" xmlns="" id="{0AAF30E0-4614-2ACD-B38B-5DA2915A951B}"/>
              </a:ext>
            </a:extLst>
          </p:cNvPr>
          <p:cNvSpPr/>
          <p:nvPr/>
        </p:nvSpPr>
        <p:spPr>
          <a:xfrm>
            <a:off x="7359662" y="3517914"/>
            <a:ext cx="3268500" cy="317906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Призеров и победителей регионального этапа ВсОШ, значимых олимпиад и творческих конкурсов по перечню МОМО</a:t>
            </a:r>
          </a:p>
        </p:txBody>
      </p:sp>
      <p:sp>
        <p:nvSpPr>
          <p:cNvPr id="46" name="Google Shape;1083;p31">
            <a:extLst>
              <a:ext uri="{FF2B5EF4-FFF2-40B4-BE49-F238E27FC236}">
                <a16:creationId xmlns:a16="http://schemas.microsoft.com/office/drawing/2014/main" xmlns="" id="{03882289-6037-6AF6-DD1F-3DFE701666AB}"/>
              </a:ext>
            </a:extLst>
          </p:cNvPr>
          <p:cNvSpPr/>
          <p:nvPr/>
        </p:nvSpPr>
        <p:spPr>
          <a:xfrm>
            <a:off x="9250113" y="1918542"/>
            <a:ext cx="2872261" cy="261214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Успешно прошедших тесты по функциональной грамотности</a:t>
            </a:r>
          </a:p>
        </p:txBody>
      </p:sp>
      <p:sp>
        <p:nvSpPr>
          <p:cNvPr id="44" name="Google Shape;1083;p31">
            <a:extLst>
              <a:ext uri="{FF2B5EF4-FFF2-40B4-BE49-F238E27FC236}">
                <a16:creationId xmlns:a16="http://schemas.microsoft.com/office/drawing/2014/main" xmlns="" id="{6E44459B-9232-1CC5-AE73-8D46185722A5}"/>
              </a:ext>
            </a:extLst>
          </p:cNvPr>
          <p:cNvSpPr/>
          <p:nvPr/>
        </p:nvSpPr>
        <p:spPr>
          <a:xfrm>
            <a:off x="9089092" y="552888"/>
            <a:ext cx="1937901" cy="18848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Набравших более 220+ баллов ЕГЭ</a:t>
            </a:r>
            <a:endParaRPr sz="1600" b="1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  <p:sp>
        <p:nvSpPr>
          <p:cNvPr id="47" name="Google Shape;1083;p31">
            <a:extLst>
              <a:ext uri="{FF2B5EF4-FFF2-40B4-BE49-F238E27FC236}">
                <a16:creationId xmlns:a16="http://schemas.microsoft.com/office/drawing/2014/main" xmlns="" id="{729C999C-3C4F-9D4C-141D-7F27656DFDC0}"/>
              </a:ext>
            </a:extLst>
          </p:cNvPr>
          <p:cNvSpPr/>
          <p:nvPr/>
        </p:nvSpPr>
        <p:spPr>
          <a:xfrm>
            <a:off x="1093414" y="849194"/>
            <a:ext cx="3049709" cy="2966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Рост экономических показателей -  создание новых источников приносящей доход деятельности</a:t>
            </a:r>
          </a:p>
        </p:txBody>
      </p:sp>
      <p:sp>
        <p:nvSpPr>
          <p:cNvPr id="52" name="Google Shape;1083;p31">
            <a:extLst>
              <a:ext uri="{FF2B5EF4-FFF2-40B4-BE49-F238E27FC236}">
                <a16:creationId xmlns:a16="http://schemas.microsoft.com/office/drawing/2014/main" xmlns="" id="{422705D6-6191-8AD2-8469-766B46CB515B}"/>
              </a:ext>
            </a:extLst>
          </p:cNvPr>
          <p:cNvSpPr/>
          <p:nvPr/>
        </p:nvSpPr>
        <p:spPr>
          <a:xfrm>
            <a:off x="91440" y="3224615"/>
            <a:ext cx="2526828" cy="225574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«Социальная активность» и «Инновационная деятельность»</a:t>
            </a:r>
          </a:p>
        </p:txBody>
      </p:sp>
      <p:sp>
        <p:nvSpPr>
          <p:cNvPr id="48" name="Google Shape;1083;p31">
            <a:extLst>
              <a:ext uri="{FF2B5EF4-FFF2-40B4-BE49-F238E27FC236}">
                <a16:creationId xmlns:a16="http://schemas.microsoft.com/office/drawing/2014/main" xmlns="" id="{FAA21E4B-8049-8C1F-DCA7-D603DF7E17CE}"/>
              </a:ext>
            </a:extLst>
          </p:cNvPr>
          <p:cNvSpPr/>
          <p:nvPr/>
        </p:nvSpPr>
        <p:spPr>
          <a:xfrm>
            <a:off x="1794025" y="4760510"/>
            <a:ext cx="1990947" cy="19364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22 Underground CY Pro" panose="00000600000000000000" pitchFamily="50" charset="-52"/>
              </a:rPr>
              <a:t>Рост показателя «Кадровый </a:t>
            </a:r>
            <a:r>
              <a:rPr lang="ru-RU" sz="1600" b="1" dirty="0" smtClean="0">
                <a:solidFill>
                  <a:schemeClr val="bg1"/>
                </a:solidFill>
                <a:latin typeface="P22 Underground CY Pro" panose="00000600000000000000" pitchFamily="50" charset="-52"/>
              </a:rPr>
              <a:t>потенциал»</a:t>
            </a:r>
            <a:endParaRPr lang="ru-RU" sz="1600" b="1" dirty="0">
              <a:solidFill>
                <a:schemeClr val="bg1"/>
              </a:solidFill>
              <a:latin typeface="P22 Underground CY Pro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5"/>
          <p:cNvSpPr txBox="1">
            <a:spLocks noGrp="1"/>
          </p:cNvSpPr>
          <p:nvPr>
            <p:ph type="title"/>
          </p:nvPr>
        </p:nvSpPr>
        <p:spPr>
          <a:xfrm>
            <a:off x="956490" y="15923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latin typeface="Intro " panose="02000000000000000000" pitchFamily="50" charset="0"/>
              </a:rPr>
              <a:t>Барьеры и Возможности: </a:t>
            </a:r>
            <a:r>
              <a:rPr lang="en-US" sz="2800" b="1" dirty="0" smtClean="0">
                <a:solidFill>
                  <a:srgbClr val="FF0000"/>
                </a:solidFill>
                <a:latin typeface="Intro " panose="02000000000000000000" pitchFamily="50" charset="0"/>
              </a:rPr>
              <a:t>SWOT </a:t>
            </a:r>
            <a:r>
              <a:rPr lang="ru-RU" sz="2800" b="1" dirty="0">
                <a:solidFill>
                  <a:srgbClr val="FF0000"/>
                </a:solidFill>
                <a:latin typeface="Intro " panose="02000000000000000000" pitchFamily="50" charset="0"/>
              </a:rPr>
              <a:t>анализ</a:t>
            </a:r>
            <a:endParaRPr sz="2800" b="1" dirty="0">
              <a:solidFill>
                <a:srgbClr val="FF0000"/>
              </a:solidFill>
              <a:latin typeface="Intro " panose="02000000000000000000" pitchFamily="50" charset="0"/>
            </a:endParaRPr>
          </a:p>
        </p:txBody>
      </p:sp>
      <p:grpSp>
        <p:nvGrpSpPr>
          <p:cNvPr id="1458" name="Google Shape;1458;p45"/>
          <p:cNvGrpSpPr/>
          <p:nvPr/>
        </p:nvGrpSpPr>
        <p:grpSpPr>
          <a:xfrm>
            <a:off x="6329674" y="740695"/>
            <a:ext cx="2871161" cy="6019648"/>
            <a:chOff x="4628043" y="1364399"/>
            <a:chExt cx="1846800" cy="3639764"/>
          </a:xfrm>
        </p:grpSpPr>
        <p:sp>
          <p:nvSpPr>
            <p:cNvPr id="1459" name="Google Shape;1459;p45"/>
            <p:cNvSpPr/>
            <p:nvPr/>
          </p:nvSpPr>
          <p:spPr>
            <a:xfrm>
              <a:off x="4628043" y="1364399"/>
              <a:ext cx="1846800" cy="363976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654588" y="1602301"/>
              <a:ext cx="1793709" cy="240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267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Возможности</a:t>
              </a:r>
              <a:endParaRPr sz="14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>
            <a:off x="7499308" y="739484"/>
            <a:ext cx="425316" cy="344441"/>
            <a:chOff x="4206763" y="2450951"/>
            <a:chExt cx="322151" cy="322374"/>
          </a:xfrm>
          <a:solidFill>
            <a:srgbClr val="FF783B"/>
          </a:solidFill>
        </p:grpSpPr>
        <p:sp>
          <p:nvSpPr>
            <p:cNvPr id="1464" name="Google Shape;1464;p45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66" name="Google Shape;1466;p45"/>
          <p:cNvGrpSpPr/>
          <p:nvPr/>
        </p:nvGrpSpPr>
        <p:grpSpPr>
          <a:xfrm>
            <a:off x="9319378" y="748639"/>
            <a:ext cx="2738605" cy="5881763"/>
            <a:chOff x="6587411" y="1363854"/>
            <a:chExt cx="1846801" cy="3639764"/>
          </a:xfrm>
        </p:grpSpPr>
        <p:sp>
          <p:nvSpPr>
            <p:cNvPr id="1467" name="Google Shape;1467;p45"/>
            <p:cNvSpPr/>
            <p:nvPr/>
          </p:nvSpPr>
          <p:spPr>
            <a:xfrm>
              <a:off x="6587412" y="1363854"/>
              <a:ext cx="1846800" cy="363976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6587411" y="1612964"/>
              <a:ext cx="1821553" cy="235938"/>
            </a:xfrm>
            <a:prstGeom prst="rect">
              <a:avLst/>
            </a:prstGeom>
            <a:solidFill>
              <a:srgbClr val="F30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267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Угрозы</a:t>
              </a:r>
              <a:endParaRPr sz="14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71" name="Google Shape;1471;p45"/>
          <p:cNvGrpSpPr/>
          <p:nvPr/>
        </p:nvGrpSpPr>
        <p:grpSpPr>
          <a:xfrm>
            <a:off x="10417659" y="748640"/>
            <a:ext cx="401771" cy="382806"/>
            <a:chOff x="6577238" y="2457221"/>
            <a:chExt cx="332019" cy="310788"/>
          </a:xfrm>
          <a:solidFill>
            <a:srgbClr val="F30D49"/>
          </a:solidFill>
        </p:grpSpPr>
        <p:sp>
          <p:nvSpPr>
            <p:cNvPr id="1472" name="Google Shape;1472;p45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78" name="Google Shape;1478;p45"/>
          <p:cNvGrpSpPr/>
          <p:nvPr/>
        </p:nvGrpSpPr>
        <p:grpSpPr>
          <a:xfrm>
            <a:off x="53667" y="629341"/>
            <a:ext cx="3240530" cy="6228659"/>
            <a:chOff x="803481" y="1084434"/>
            <a:chExt cx="1978684" cy="3639766"/>
          </a:xfrm>
        </p:grpSpPr>
        <p:sp>
          <p:nvSpPr>
            <p:cNvPr id="1479" name="Google Shape;1479;p45"/>
            <p:cNvSpPr/>
            <p:nvPr/>
          </p:nvSpPr>
          <p:spPr>
            <a:xfrm>
              <a:off x="825057" y="1084434"/>
              <a:ext cx="1920522" cy="3639766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837180" y="1363436"/>
              <a:ext cx="1908398" cy="2527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267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Сильные стороны</a:t>
              </a:r>
              <a:endParaRPr sz="2400" dirty="0">
                <a:solidFill>
                  <a:srgbClr val="FFFFFF"/>
                </a:solidFill>
              </a:endParaRPr>
            </a:p>
          </p:txBody>
        </p:sp>
        <p:sp>
          <p:nvSpPr>
            <p:cNvPr id="1482" name="Google Shape;1482;p45"/>
            <p:cNvSpPr txBox="1"/>
            <p:nvPr/>
          </p:nvSpPr>
          <p:spPr>
            <a:xfrm>
              <a:off x="803481" y="1612180"/>
              <a:ext cx="1978684" cy="2292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kern="1200" dirty="0" smtClean="0">
                  <a:solidFill>
                    <a:schemeClr val="tx1"/>
                  </a:solidFill>
                  <a:effectLst/>
                  <a:latin typeface="P22 Underground CY Pro" panose="00000600000000000000" pitchFamily="50" charset="-52"/>
                </a:rPr>
                <a:t>Кадры по профильным предметам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Музей боевой славы 4 Артиллеристского Корпуса Прорыва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kern="1200" dirty="0" smtClean="0">
                  <a:solidFill>
                    <a:schemeClr val="tx1"/>
                  </a:solidFill>
                  <a:effectLst/>
                  <a:latin typeface="P22 Underground CY Pro" panose="00000600000000000000" pitchFamily="50" charset="-52"/>
                </a:rPr>
                <a:t>Высокий уровень военно-патриотического воспитания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dirty="0" smtClean="0">
                  <a:latin typeface="P22 Underground CY Pro" panose="00000600000000000000" pitchFamily="50" charset="-52"/>
                </a:rPr>
                <a:t>Результативность участия в РЭ ВсОШ по физической культуре, литературе, русскому языку, обществознанию, праву, истории</a:t>
              </a:r>
              <a:endParaRPr lang="ru-RU" sz="1300" b="1" kern="1200" dirty="0" smtClean="0">
                <a:solidFill>
                  <a:schemeClr val="tx1"/>
                </a:solidFill>
                <a:effectLst/>
                <a:latin typeface="P22 Underground CY Pro" panose="00000600000000000000" pitchFamily="50" charset="-52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kern="1200" dirty="0" smtClean="0">
                  <a:solidFill>
                    <a:schemeClr val="tx1"/>
                  </a:solidFill>
                  <a:effectLst/>
                  <a:latin typeface="P22 Underground CY Pro" panose="00000600000000000000" pitchFamily="50" charset="-52"/>
                </a:rPr>
                <a:t>Результаты ГТО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kern="1200" dirty="0" smtClean="0">
                  <a:solidFill>
                    <a:schemeClr val="tx1"/>
                  </a:solidFill>
                  <a:effectLst/>
                  <a:latin typeface="P22 Underground CY Pro" panose="00000600000000000000" pitchFamily="50" charset="-52"/>
                </a:rPr>
                <a:t>Рост </a:t>
              </a:r>
              <a:r>
                <a:rPr lang="ru-RU" sz="1300" b="1" kern="1200" dirty="0">
                  <a:solidFill>
                    <a:schemeClr val="tx1"/>
                  </a:solidFill>
                  <a:effectLst/>
                  <a:latin typeface="P22 Underground CY Pro" panose="00000600000000000000" pitchFamily="50" charset="-52"/>
                </a:rPr>
                <a:t>рейтинга школы среди школ МО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dirty="0" smtClean="0">
                  <a:latin typeface="P22 Underground CY Pro" panose="00000600000000000000" pitchFamily="50" charset="-52"/>
                </a:rPr>
                <a:t>Инфраструктура (спортивный зал, стадион, площадка для ГТО, компьютерные классы)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Наличие</a:t>
              </a:r>
              <a:r>
                <a:rPr lang="ru-RU" sz="1300" dirty="0" smtClean="0">
                  <a:solidFill>
                    <a:srgbClr val="C00000"/>
                  </a:solidFill>
                  <a:latin typeface="P22 Underground CY Pro" panose="00000600000000000000" pitchFamily="50" charset="-52"/>
                </a:rPr>
                <a:t> </a:t>
              </a:r>
              <a:r>
                <a:rPr lang="ru-RU" sz="1300" b="1" dirty="0">
                  <a:latin typeface="P22 Underground CY Pro" panose="00000600000000000000" pitchFamily="50" charset="-52"/>
                </a:rPr>
                <a:t>договоров социального </a:t>
              </a:r>
              <a:r>
                <a:rPr lang="ru-RU" sz="1300" b="1" dirty="0" smtClean="0">
                  <a:latin typeface="P22 Underground CY Pro" panose="00000600000000000000" pitchFamily="50" charset="-52"/>
                </a:rPr>
                <a:t>партнерства: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Одинцовский филиал МГИМО Московский городской педагогический университет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Университет </a:t>
              </a:r>
              <a:r>
                <a:rPr lang="ru-RU" sz="1300" b="1" dirty="0" smtClean="0">
                  <a:latin typeface="P22 Underground CY Pro" panose="00000600000000000000" pitchFamily="50" charset="-52"/>
                </a:rPr>
                <a:t>«</a:t>
              </a:r>
              <a:r>
                <a:rPr lang="ru-RU" sz="1300" b="1" dirty="0">
                  <a:latin typeface="P22 Underground CY Pro" panose="00000600000000000000" pitchFamily="50" charset="-52"/>
                </a:rPr>
                <a:t>Синергия»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РУТ (МИИТ)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300" b="1" dirty="0">
                  <a:latin typeface="P22 Underground CY Pro" panose="00000600000000000000" pitchFamily="50" charset="-52"/>
                </a:rPr>
                <a:t>Российский университет биотехнологий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300" b="1" dirty="0">
                <a:latin typeface="P22 Underground CY Pro" panose="00000600000000000000" pitchFamily="50" charset="-52"/>
              </a:endParaRPr>
            </a:p>
          </p:txBody>
        </p:sp>
      </p:grpSp>
      <p:grpSp>
        <p:nvGrpSpPr>
          <p:cNvPr id="1483" name="Google Shape;1483;p45"/>
          <p:cNvGrpSpPr/>
          <p:nvPr/>
        </p:nvGrpSpPr>
        <p:grpSpPr>
          <a:xfrm>
            <a:off x="1426789" y="740697"/>
            <a:ext cx="310676" cy="337524"/>
            <a:chOff x="3716358" y="1544655"/>
            <a:chExt cx="361971" cy="314958"/>
          </a:xfrm>
        </p:grpSpPr>
        <p:sp>
          <p:nvSpPr>
            <p:cNvPr id="1484" name="Google Shape;1484;p45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89" name="Google Shape;1489;p45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490" name="Google Shape;1490;p45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1" name="Google Shape;1491;p45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2" name="Google Shape;1492;p45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3" name="Google Shape;1493;p45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4" name="Google Shape;1494;p45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grpSp>
        <p:nvGrpSpPr>
          <p:cNvPr id="1495" name="Google Shape;1495;p45"/>
          <p:cNvGrpSpPr/>
          <p:nvPr/>
        </p:nvGrpSpPr>
        <p:grpSpPr>
          <a:xfrm>
            <a:off x="3369286" y="740695"/>
            <a:ext cx="2836579" cy="5844841"/>
            <a:chOff x="2682900" y="1368419"/>
            <a:chExt cx="1860840" cy="3639765"/>
          </a:xfrm>
        </p:grpSpPr>
        <p:sp>
          <p:nvSpPr>
            <p:cNvPr id="1496" name="Google Shape;1496;p45"/>
            <p:cNvSpPr/>
            <p:nvPr/>
          </p:nvSpPr>
          <p:spPr>
            <a:xfrm>
              <a:off x="2696940" y="1368419"/>
              <a:ext cx="1846800" cy="363976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2682900" y="1613436"/>
              <a:ext cx="1846800" cy="252355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267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Слабые стороны</a:t>
              </a:r>
              <a:endParaRPr sz="1467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500" name="Google Shape;1500;p45"/>
          <p:cNvGrpSpPr/>
          <p:nvPr/>
        </p:nvGrpSpPr>
        <p:grpSpPr>
          <a:xfrm>
            <a:off x="4549440" y="816733"/>
            <a:ext cx="377206" cy="246620"/>
            <a:chOff x="5220616" y="2791061"/>
            <a:chExt cx="373185" cy="302466"/>
          </a:xfrm>
          <a:solidFill>
            <a:srgbClr val="9966FF"/>
          </a:solidFill>
        </p:grpSpPr>
        <p:sp>
          <p:nvSpPr>
            <p:cNvPr id="1501" name="Google Shape;1501;p45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Google Shape;1482;p45">
            <a:extLst>
              <a:ext uri="{FF2B5EF4-FFF2-40B4-BE49-F238E27FC236}">
                <a16:creationId xmlns:a16="http://schemas.microsoft.com/office/drawing/2014/main" xmlns="" id="{129381D3-5D94-563A-01B7-CE972EED6FCB}"/>
              </a:ext>
            </a:extLst>
          </p:cNvPr>
          <p:cNvSpPr txBox="1"/>
          <p:nvPr/>
        </p:nvSpPr>
        <p:spPr>
          <a:xfrm>
            <a:off x="3390688" y="1539390"/>
            <a:ext cx="2793775" cy="354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171450" lvl="0" indent="-171450">
              <a:buFont typeface="Arial" panose="020B0604020202020204" pitchFamily="34" charset="0"/>
              <a:buChar char="•"/>
              <a:defRPr sz="1400" b="1">
                <a:effectLst/>
                <a:latin typeface="P22 Underground CY Pro" panose="00000600000000000000" pitchFamily="50" charset="-52"/>
              </a:defRPr>
            </a:lvl1pPr>
          </a:lstStyle>
          <a:p>
            <a:r>
              <a:rPr lang="ru-RU" dirty="0"/>
              <a:t>Наличие конкуренции в образовательном пространстве Одинцовского </a:t>
            </a:r>
            <a:r>
              <a:rPr lang="ru-RU" dirty="0" err="1"/>
              <a:t>г.о</a:t>
            </a:r>
            <a:r>
              <a:rPr lang="ru-RU" dirty="0"/>
              <a:t>.</a:t>
            </a:r>
          </a:p>
          <a:p>
            <a:r>
              <a:rPr lang="ru-RU" dirty="0" smtClean="0"/>
              <a:t>Отсутствие необходимой материально-технической базы для создания медиацентра</a:t>
            </a:r>
          </a:p>
          <a:p>
            <a:r>
              <a:rPr lang="ru-RU" dirty="0" smtClean="0"/>
              <a:t>Переполненность школы</a:t>
            </a:r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dirty="0"/>
              <a:t>нагрузки на обучающихся за счет введения дополнительных внеурочных занятий</a:t>
            </a:r>
          </a:p>
        </p:txBody>
      </p:sp>
      <p:sp>
        <p:nvSpPr>
          <p:cNvPr id="6" name="Google Shape;1482;p45">
            <a:extLst>
              <a:ext uri="{FF2B5EF4-FFF2-40B4-BE49-F238E27FC236}">
                <a16:creationId xmlns:a16="http://schemas.microsoft.com/office/drawing/2014/main" xmlns="" id="{84DE88A2-4975-435B-3CEF-E4841C1F36BA}"/>
              </a:ext>
            </a:extLst>
          </p:cNvPr>
          <p:cNvSpPr txBox="1"/>
          <p:nvPr/>
        </p:nvSpPr>
        <p:spPr>
          <a:xfrm>
            <a:off x="6274414" y="1580221"/>
            <a:ext cx="2981679" cy="354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171450" lvl="0" indent="-171450">
              <a:buFont typeface="Arial" panose="020B0604020202020204" pitchFamily="34" charset="0"/>
              <a:buChar char="•"/>
              <a:defRPr sz="1400" b="1">
                <a:effectLst/>
                <a:latin typeface="P22 Underground CY Pro" panose="00000600000000000000" pitchFamily="50" charset="-52"/>
              </a:defRPr>
            </a:lvl1pPr>
          </a:lstStyle>
          <a:p>
            <a:pPr marL="0" indent="0">
              <a:buNone/>
            </a:pPr>
            <a:r>
              <a:rPr lang="ru-RU" dirty="0"/>
              <a:t>Привлечение: </a:t>
            </a:r>
          </a:p>
          <a:p>
            <a:r>
              <a:rPr lang="ru-RU" dirty="0"/>
              <a:t>Финансовых средств (фандрайзинг, спонсорские средства, грантовые средства) </a:t>
            </a:r>
          </a:p>
          <a:p>
            <a:r>
              <a:rPr lang="ru-RU" dirty="0"/>
              <a:t>Кадровых ресурсов</a:t>
            </a:r>
          </a:p>
          <a:p>
            <a:r>
              <a:rPr lang="ru-RU" dirty="0"/>
              <a:t>Использование ресурсов потенциальных социальных партнеров: сообщества ветеранов РВСН, сообщества «Офицеры России»</a:t>
            </a:r>
          </a:p>
          <a:p>
            <a:r>
              <a:rPr lang="ru-RU" dirty="0"/>
              <a:t>Наличие на территории округа и близлежащих территорий объектов Министерства обороны (ЗАТО </a:t>
            </a:r>
            <a:r>
              <a:rPr lang="ru-RU" dirty="0" err="1"/>
              <a:t>Власиха</a:t>
            </a:r>
            <a:r>
              <a:rPr lang="ru-RU" dirty="0"/>
              <a:t>, ЗАТО Краснознаменск, поселок Кубинка, </a:t>
            </a:r>
            <a:r>
              <a:rPr lang="ru-RU" dirty="0" err="1"/>
              <a:t>Алабино</a:t>
            </a:r>
            <a:r>
              <a:rPr lang="ru-RU" dirty="0"/>
              <a:t>, </a:t>
            </a:r>
            <a:r>
              <a:rPr lang="ru-RU" dirty="0" err="1"/>
              <a:t>Голицинский</a:t>
            </a:r>
            <a:r>
              <a:rPr lang="ru-RU" dirty="0"/>
              <a:t> пограничный институт, Парк Патриот)</a:t>
            </a:r>
          </a:p>
          <a:p>
            <a:r>
              <a:rPr lang="ru-RU" dirty="0"/>
              <a:t>Информационная компания в </a:t>
            </a:r>
            <a:r>
              <a:rPr lang="ru-RU" dirty="0" smtClean="0"/>
              <a:t>СМИ</a:t>
            </a:r>
            <a:endParaRPr lang="ru-RU" dirty="0"/>
          </a:p>
        </p:txBody>
      </p:sp>
      <p:sp>
        <p:nvSpPr>
          <p:cNvPr id="7" name="Google Shape;1482;p45">
            <a:extLst>
              <a:ext uri="{FF2B5EF4-FFF2-40B4-BE49-F238E27FC236}">
                <a16:creationId xmlns:a16="http://schemas.microsoft.com/office/drawing/2014/main" xmlns="" id="{FCFCD131-637D-F891-253B-36440C28A214}"/>
              </a:ext>
            </a:extLst>
          </p:cNvPr>
          <p:cNvSpPr txBox="1"/>
          <p:nvPr/>
        </p:nvSpPr>
        <p:spPr>
          <a:xfrm>
            <a:off x="9360450" y="1580221"/>
            <a:ext cx="2632837" cy="354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171450" lvl="0" indent="-171450">
              <a:buFont typeface="Arial" panose="020B0604020202020204" pitchFamily="34" charset="0"/>
              <a:buChar char="•"/>
              <a:defRPr sz="1400" b="1">
                <a:effectLst/>
                <a:latin typeface="P22 Underground CY Pro" panose="00000600000000000000" pitchFamily="50" charset="-52"/>
              </a:defRPr>
            </a:lvl1pPr>
          </a:lstStyle>
          <a:p>
            <a:r>
              <a:rPr lang="ru-RU" dirty="0" smtClean="0"/>
              <a:t>Нехватка </a:t>
            </a:r>
            <a:r>
              <a:rPr lang="ru-RU" dirty="0" smtClean="0"/>
              <a:t>высококвалифицированных кадров определенных направлений (НВП, </a:t>
            </a:r>
            <a:r>
              <a:rPr lang="en-US" dirty="0" smtClean="0"/>
              <a:t>IT </a:t>
            </a:r>
            <a:r>
              <a:rPr lang="ru-RU" dirty="0" smtClean="0"/>
              <a:t>технологии, воспитателей (офицеров запаса)</a:t>
            </a:r>
          </a:p>
          <a:p>
            <a:r>
              <a:rPr lang="ru-RU" dirty="0" smtClean="0"/>
              <a:t>Узкая направленность профиля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78;p45">
            <a:extLst>
              <a:ext uri="{FF2B5EF4-FFF2-40B4-BE49-F238E27FC236}">
                <a16:creationId xmlns:a16="http://schemas.microsoft.com/office/drawing/2014/main" xmlns="" id="{092D0D8C-4D97-28FC-8E8C-8A3FF5F37FD3}"/>
              </a:ext>
            </a:extLst>
          </p:cNvPr>
          <p:cNvGrpSpPr/>
          <p:nvPr/>
        </p:nvGrpSpPr>
        <p:grpSpPr>
          <a:xfrm>
            <a:off x="587260" y="693111"/>
            <a:ext cx="4323407" cy="5844842"/>
            <a:chOff x="710275" y="1313406"/>
            <a:chExt cx="1854306" cy="3639766"/>
          </a:xfrm>
        </p:grpSpPr>
        <p:sp>
          <p:nvSpPr>
            <p:cNvPr id="5" name="Google Shape;1479;p45">
              <a:extLst>
                <a:ext uri="{FF2B5EF4-FFF2-40B4-BE49-F238E27FC236}">
                  <a16:creationId xmlns:a16="http://schemas.microsoft.com/office/drawing/2014/main" xmlns="" id="{E481538B-6888-1ADF-6145-DB5ABB77F79C}"/>
                </a:ext>
              </a:extLst>
            </p:cNvPr>
            <p:cNvSpPr/>
            <p:nvPr/>
          </p:nvSpPr>
          <p:spPr>
            <a:xfrm>
              <a:off x="710275" y="1313406"/>
              <a:ext cx="1846800" cy="3639766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en-GB" sz="2400" dirty="0"/>
            </a:p>
          </p:txBody>
        </p:sp>
        <p:sp>
          <p:nvSpPr>
            <p:cNvPr id="6" name="Google Shape;1480;p45">
              <a:extLst>
                <a:ext uri="{FF2B5EF4-FFF2-40B4-BE49-F238E27FC236}">
                  <a16:creationId xmlns:a16="http://schemas.microsoft.com/office/drawing/2014/main" xmlns="" id="{87A50C2B-E1C4-6EC7-701C-36D5B16E3746}"/>
                </a:ext>
              </a:extLst>
            </p:cNvPr>
            <p:cNvSpPr/>
            <p:nvPr/>
          </p:nvSpPr>
          <p:spPr>
            <a:xfrm>
              <a:off x="717781" y="1981689"/>
              <a:ext cx="1846800" cy="5255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P22 Underground CY Pro" panose="00000600000000000000" pitchFamily="50" charset="-52"/>
                </a:rPr>
                <a:t>348 500 руб. в год</a:t>
              </a:r>
              <a:endParaRPr lang="ru-RU" sz="2000" dirty="0">
                <a:solidFill>
                  <a:schemeClr val="bg1"/>
                </a:solidFill>
                <a:latin typeface="P22 Underground CY Pro" panose="00000600000000000000" pitchFamily="50" charset="-52"/>
              </a:endParaRPr>
            </a:p>
          </p:txBody>
        </p:sp>
        <p:sp>
          <p:nvSpPr>
            <p:cNvPr id="7" name="Google Shape;1482;p45">
              <a:extLst>
                <a:ext uri="{FF2B5EF4-FFF2-40B4-BE49-F238E27FC236}">
                  <a16:creationId xmlns:a16="http://schemas.microsoft.com/office/drawing/2014/main" xmlns="" id="{5468EA45-B116-1DC1-4F66-3AD89E1DCB40}"/>
                </a:ext>
              </a:extLst>
            </p:cNvPr>
            <p:cNvSpPr txBox="1"/>
            <p:nvPr/>
          </p:nvSpPr>
          <p:spPr>
            <a:xfrm>
              <a:off x="817254" y="2596457"/>
              <a:ext cx="1647855" cy="213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ru-RU" b="1" dirty="0" smtClean="0">
                  <a:solidFill>
                    <a:schemeClr val="tx1"/>
                  </a:solidFill>
                  <a:latin typeface="P22 Underground CY Pro" panose="00000600000000000000" pitchFamily="50" charset="-52"/>
                </a:rPr>
                <a:t>Приобретение </a:t>
              </a:r>
              <a:r>
                <a:rPr lang="ru-RU" b="1" dirty="0" smtClean="0">
                  <a:solidFill>
                    <a:schemeClr val="tx1"/>
                  </a:solidFill>
                  <a:latin typeface="P22 Underground CY Pro" panose="00000600000000000000" pitchFamily="50" charset="-52"/>
                </a:rPr>
                <a:t>повседневной формы, атрибутики (на  25 человек).</a:t>
              </a:r>
              <a:endParaRPr lang="ru-RU" b="1" dirty="0" smtClean="0">
                <a:solidFill>
                  <a:schemeClr val="tx1"/>
                </a:solidFill>
                <a:latin typeface="P22 Underground CY Pro" panose="00000600000000000000" pitchFamily="50" charset="-52"/>
              </a:endParaRPr>
            </a:p>
            <a:p>
              <a:endParaRPr lang="ru-RU" b="1" dirty="0">
                <a:solidFill>
                  <a:schemeClr val="tx1"/>
                </a:solidFill>
                <a:latin typeface="P22 Underground CY Pro" panose="00000600000000000000" pitchFamily="50" charset="-52"/>
              </a:endParaRPr>
            </a:p>
          </p:txBody>
        </p:sp>
      </p:grpSp>
      <p:grpSp>
        <p:nvGrpSpPr>
          <p:cNvPr id="12" name="Google Shape;1478;p45">
            <a:extLst>
              <a:ext uri="{FF2B5EF4-FFF2-40B4-BE49-F238E27FC236}">
                <a16:creationId xmlns:a16="http://schemas.microsoft.com/office/drawing/2014/main" xmlns="" id="{5E679DE7-B6D8-5BBB-6EE2-2D830734D57C}"/>
              </a:ext>
            </a:extLst>
          </p:cNvPr>
          <p:cNvGrpSpPr/>
          <p:nvPr/>
        </p:nvGrpSpPr>
        <p:grpSpPr>
          <a:xfrm>
            <a:off x="5813778" y="774997"/>
            <a:ext cx="4673248" cy="5982591"/>
            <a:chOff x="710275" y="1364399"/>
            <a:chExt cx="1846800" cy="3639766"/>
          </a:xfrm>
        </p:grpSpPr>
        <p:sp>
          <p:nvSpPr>
            <p:cNvPr id="13" name="Google Shape;1479;p45">
              <a:extLst>
                <a:ext uri="{FF2B5EF4-FFF2-40B4-BE49-F238E27FC236}">
                  <a16:creationId xmlns:a16="http://schemas.microsoft.com/office/drawing/2014/main" xmlns="" id="{6AE94D9B-1810-3372-7523-0DE06A3989A9}"/>
                </a:ext>
              </a:extLst>
            </p:cNvPr>
            <p:cNvSpPr/>
            <p:nvPr/>
          </p:nvSpPr>
          <p:spPr>
            <a:xfrm>
              <a:off x="710275" y="1364399"/>
              <a:ext cx="1846800" cy="3639766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4" name="Google Shape;1480;p45">
              <a:extLst>
                <a:ext uri="{FF2B5EF4-FFF2-40B4-BE49-F238E27FC236}">
                  <a16:creationId xmlns:a16="http://schemas.microsoft.com/office/drawing/2014/main" xmlns="" id="{89F9A428-6F78-9EE9-5C17-D41F0F032E44}"/>
                </a:ext>
              </a:extLst>
            </p:cNvPr>
            <p:cNvSpPr/>
            <p:nvPr/>
          </p:nvSpPr>
          <p:spPr>
            <a:xfrm>
              <a:off x="710275" y="1967476"/>
              <a:ext cx="1846800" cy="5134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000" dirty="0" smtClean="0">
                  <a:solidFill>
                    <a:schemeClr val="bg1"/>
                  </a:solidFill>
                  <a:latin typeface="P22 Underground CY Pro" panose="00000600000000000000" pitchFamily="50" charset="-52"/>
                </a:rPr>
                <a:t>1 877 649 руб.</a:t>
              </a:r>
              <a:endParaRPr sz="2000" dirty="0">
                <a:solidFill>
                  <a:schemeClr val="bg1"/>
                </a:solidFill>
                <a:latin typeface="P22 Underground CY Pro" panose="00000600000000000000" pitchFamily="50" charset="-52"/>
              </a:endParaRPr>
            </a:p>
          </p:txBody>
        </p:sp>
        <p:sp>
          <p:nvSpPr>
            <p:cNvPr id="15" name="Google Shape;1482;p45">
              <a:extLst>
                <a:ext uri="{FF2B5EF4-FFF2-40B4-BE49-F238E27FC236}">
                  <a16:creationId xmlns:a16="http://schemas.microsoft.com/office/drawing/2014/main" xmlns="" id="{F70C4628-01A1-66BC-9FCE-58B68BA28532}"/>
                </a:ext>
              </a:extLst>
            </p:cNvPr>
            <p:cNvSpPr txBox="1"/>
            <p:nvPr/>
          </p:nvSpPr>
          <p:spPr>
            <a:xfrm>
              <a:off x="757195" y="2480931"/>
              <a:ext cx="1799880" cy="2523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en-US"/>
              </a:defPPr>
              <a:lvl1pPr>
                <a:defRPr b="1">
                  <a:latin typeface="P22 Underground CY Pro" panose="00000600000000000000" pitchFamily="50" charset="-52"/>
                </a:defRPr>
              </a:lvl1pPr>
            </a:lstStyle>
            <a:p>
              <a:r>
                <a:rPr lang="ru-RU" sz="1600" dirty="0" smtClean="0"/>
                <a:t>Приобретение оборудования медиастудии: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Мобильная </a:t>
              </a:r>
              <a:r>
                <a:rPr lang="ru-RU" sz="1600" dirty="0"/>
                <a:t>студия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Камеры </a:t>
              </a:r>
              <a:r>
                <a:rPr lang="ru-RU" sz="1600" dirty="0"/>
                <a:t>для репортажной и студийной </a:t>
              </a:r>
              <a:r>
                <a:rPr lang="ru-RU" sz="1600" dirty="0" smtClean="0"/>
                <a:t>съемки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Монтажная станция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Мониторы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Радиосистемы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Программное обеспечение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Ноутбуки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Микрофоны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Хромакейный фон </a:t>
              </a:r>
              <a:endParaRPr lang="ru-RU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Световое оборудование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Аудиомикшер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Кабели, наушники, штативы, карты памяти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C14637-6FA5-D349-338F-9E176A8937D1}"/>
              </a:ext>
            </a:extLst>
          </p:cNvPr>
          <p:cNvSpPr txBox="1"/>
          <p:nvPr/>
        </p:nvSpPr>
        <p:spPr>
          <a:xfrm>
            <a:off x="747218" y="11268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Intro " panose="02000000000000000000" pitchFamily="50" charset="0"/>
              </a:rPr>
              <a:t>КАДЕТСКИЕ КЛАССЫ</a:t>
            </a:r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16A544-FBE7-21DB-6244-ED8606167C20}"/>
              </a:ext>
            </a:extLst>
          </p:cNvPr>
          <p:cNvSpPr txBox="1"/>
          <p:nvPr/>
        </p:nvSpPr>
        <p:spPr>
          <a:xfrm>
            <a:off x="5932507" y="857316"/>
            <a:ext cx="34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Intro " panose="02000000000000000000" pitchFamily="50" charset="0"/>
              </a:defRPr>
            </a:lvl1pPr>
          </a:lstStyle>
          <a:p>
            <a:pPr algn="ctr"/>
            <a:r>
              <a:rPr lang="ru-RU" sz="1800" dirty="0" smtClean="0"/>
              <a:t>Детско-юношеский патриотический медиацентр</a:t>
            </a:r>
            <a:endParaRPr lang="en-GB" sz="180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54BFD86-B58F-217A-0B87-81C7561A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719"/>
            <a:ext cx="8003232" cy="5140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Intro " panose="02000000000000000000" pitchFamily="50" charset="0"/>
              </a:rPr>
              <a:t>Реализуемые проекты</a:t>
            </a:r>
          </a:p>
        </p:txBody>
      </p:sp>
      <p:pic>
        <p:nvPicPr>
          <p:cNvPr id="1032" name="Picture 8" descr="https://www.pinclipart.com/picdir/big/408-4082760_ax-coin-for-advertisement-high-search-listings-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622" y="857316"/>
            <a:ext cx="844102" cy="8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yc1574.mskobr.ru/users_files/co175/images/%20%D0%B7%D0%BD%D0%B0%D0%BA%20%D0%BA%D0%B0%D0%B4%D0%B5%D1%82%2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445" y="861039"/>
            <a:ext cx="727298" cy="8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6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0119" y="86962"/>
            <a:ext cx="8134955" cy="68399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Intro " panose="02000000000000000000" pitchFamily="50" charset="0"/>
              </a:rPr>
              <a:t>Потенциальные партнеры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0" t="25359" r="1004" b="24792"/>
          <a:stretch/>
        </p:blipFill>
        <p:spPr bwMode="auto">
          <a:xfrm>
            <a:off x="595776" y="2386324"/>
            <a:ext cx="3230958" cy="9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parkpatriot.media/wp-content/uploads/2021/10/h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709" y="978656"/>
            <a:ext cx="1490868" cy="16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оенный университет Министерства обороны Российской Федерации.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17" b="36017"/>
          <a:stretch/>
        </p:blipFill>
        <p:spPr bwMode="auto">
          <a:xfrm>
            <a:off x="741815" y="5552456"/>
            <a:ext cx="4931362" cy="10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693" y="3836773"/>
            <a:ext cx="3168352" cy="17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759" y="2984601"/>
            <a:ext cx="4406038" cy="64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51124"/>
            <a:ext cx="5729405" cy="10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207" y="2746309"/>
            <a:ext cx="2929538" cy="9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345" y="1193101"/>
            <a:ext cx="3175262" cy="91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207" y="4317480"/>
            <a:ext cx="3168352" cy="9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16BD19-D408-5781-AC45-3C406DFF90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974" y="3342305"/>
            <a:ext cx="2243522" cy="1676545"/>
          </a:xfrm>
          <a:prstGeom prst="rect">
            <a:avLst/>
          </a:prstGeom>
        </p:spPr>
      </p:pic>
      <p:pic>
        <p:nvPicPr>
          <p:cNvPr id="13" name="Рисунок 12" descr="МБУ &quot;Телерадиокомпания Одинцово&quot;"/>
          <p:cNvPicPr/>
          <p:nvPr/>
        </p:nvPicPr>
        <p:blipFill>
          <a:blip r:embed="rId14" cstate="print"/>
          <a:srcRect l="1267" t="6061" r="64857" b="38384"/>
          <a:stretch>
            <a:fillRect/>
          </a:stretch>
        </p:blipFill>
        <p:spPr bwMode="auto">
          <a:xfrm>
            <a:off x="2071555" y="1147829"/>
            <a:ext cx="1859002" cy="11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4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1173</Words>
  <Application>Microsoft Office PowerPoint</Application>
  <PresentationFormat>Произвольный</PresentationFormat>
  <Paragraphs>194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Проект «Кадетские классы» в рамках реализации программы «Школа – центр военно-патриотического воспитания»   </vt:lpstr>
      <vt:lpstr>Слайд 2</vt:lpstr>
      <vt:lpstr>Слайд 3</vt:lpstr>
      <vt:lpstr>Цель проекта</vt:lpstr>
      <vt:lpstr>Стратегическая инициатива</vt:lpstr>
      <vt:lpstr>Ожидаемое влияние реализации проекта  на показатели школы в рейтинге</vt:lpstr>
      <vt:lpstr>Барьеры и Возможности: SWOT анализ</vt:lpstr>
      <vt:lpstr>Реализуемые проекты</vt:lpstr>
      <vt:lpstr>Потенциальные партнеры</vt:lpstr>
      <vt:lpstr>Слайд 10</vt:lpstr>
      <vt:lpstr>Ресурсы и их источники</vt:lpstr>
      <vt:lpstr> Эволюция проекта  возможности для роста и развития </vt:lpstr>
      <vt:lpstr>2024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«Кадетские классы в МБОУ Одинцовская СОШ 9  им. М.И. Неделина»   (профиль «Военная журналистика»)</dc:title>
  <dc:creator>Daniel Solicide</dc:creator>
  <cp:lastModifiedBy>Администратор</cp:lastModifiedBy>
  <cp:revision>81</cp:revision>
  <dcterms:created xsi:type="dcterms:W3CDTF">2022-12-27T13:17:08Z</dcterms:created>
  <dcterms:modified xsi:type="dcterms:W3CDTF">2022-12-28T21:08:24Z</dcterms:modified>
</cp:coreProperties>
</file>